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291" r:id="rId2"/>
    <p:sldId id="257" r:id="rId3"/>
    <p:sldId id="258" r:id="rId4"/>
    <p:sldId id="271" r:id="rId5"/>
    <p:sldId id="260" r:id="rId6"/>
    <p:sldId id="267" r:id="rId7"/>
    <p:sldId id="279" r:id="rId8"/>
    <p:sldId id="268" r:id="rId9"/>
    <p:sldId id="269" r:id="rId10"/>
    <p:sldId id="272" r:id="rId11"/>
    <p:sldId id="282" r:id="rId12"/>
    <p:sldId id="273" r:id="rId13"/>
    <p:sldId id="276" r:id="rId14"/>
    <p:sldId id="277" r:id="rId15"/>
    <p:sldId id="278" r:id="rId16"/>
    <p:sldId id="265" r:id="rId17"/>
    <p:sldId id="261" r:id="rId18"/>
    <p:sldId id="263" r:id="rId19"/>
    <p:sldId id="266" r:id="rId20"/>
    <p:sldId id="284" r:id="rId21"/>
    <p:sldId id="285" r:id="rId22"/>
    <p:sldId id="286" r:id="rId23"/>
    <p:sldId id="287" r:id="rId24"/>
    <p:sldId id="288" r:id="rId25"/>
    <p:sldId id="289" r:id="rId26"/>
    <p:sldId id="290" r:id="rId27"/>
    <p:sldId id="264" r:id="rId28"/>
    <p:sldId id="25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52F2031-AEB3-4C42-80E2-E994DB97C76F}">
          <p14:sldIdLst>
            <p14:sldId id="291"/>
            <p14:sldId id="257"/>
            <p14:sldId id="258"/>
            <p14:sldId id="271"/>
            <p14:sldId id="260"/>
            <p14:sldId id="267"/>
            <p14:sldId id="279"/>
            <p14:sldId id="268"/>
            <p14:sldId id="269"/>
            <p14:sldId id="272"/>
            <p14:sldId id="282"/>
            <p14:sldId id="273"/>
            <p14:sldId id="276"/>
            <p14:sldId id="277"/>
            <p14:sldId id="278"/>
            <p14:sldId id="265"/>
            <p14:sldId id="261"/>
            <p14:sldId id="263"/>
            <p14:sldId id="266"/>
            <p14:sldId id="284"/>
            <p14:sldId id="285"/>
            <p14:sldId id="286"/>
            <p14:sldId id="287"/>
            <p14:sldId id="288"/>
            <p14:sldId id="289"/>
            <p14:sldId id="290"/>
            <p14:sldId id="264"/>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80" autoAdjust="0"/>
  </p:normalViewPr>
  <p:slideViewPr>
    <p:cSldViewPr snapToGrid="0">
      <p:cViewPr>
        <p:scale>
          <a:sx n="66" d="100"/>
          <a:sy n="66" d="100"/>
        </p:scale>
        <p:origin x="174" y="210"/>
      </p:cViewPr>
      <p:guideLst/>
    </p:cSldViewPr>
  </p:slideViewPr>
  <p:notesTextViewPr>
    <p:cViewPr>
      <p:scale>
        <a:sx n="1" d="1"/>
        <a:sy n="1" d="1"/>
      </p:scale>
      <p:origin x="0" y="0"/>
    </p:cViewPr>
  </p:notesTextViewPr>
  <p:sorterViewPr>
    <p:cViewPr>
      <p:scale>
        <a:sx n="100" d="100"/>
        <a:sy n="100" d="100"/>
      </p:scale>
      <p:origin x="0" y="-312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6E2005-C633-494E-9946-D8A338EE3AEF}" type="datetimeFigureOut">
              <a:rPr lang="en-GB" smtClean="0"/>
              <a:t>15/05/2017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6E2AEC-3570-4D32-BED4-C425F6EC2715}" type="slidenum">
              <a:rPr lang="en-GB" smtClean="0"/>
              <a:t>‹#›</a:t>
            </a:fld>
            <a:endParaRPr lang="en-GB"/>
          </a:p>
        </p:txBody>
      </p:sp>
    </p:spTree>
    <p:extLst>
      <p:ext uri="{BB962C8B-B14F-4D97-AF65-F5344CB8AC3E}">
        <p14:creationId xmlns:p14="http://schemas.microsoft.com/office/powerpoint/2010/main" val="309195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err="1"/>
              <a:t>chứ</a:t>
            </a:r>
            <a:r>
              <a:rPr lang="vi-VN" dirty="0"/>
              <a:t> không </a:t>
            </a:r>
            <a:r>
              <a:rPr lang="vi-VN" dirty="0" err="1"/>
              <a:t>dùng</a:t>
            </a:r>
            <a:r>
              <a:rPr lang="vi-VN" dirty="0"/>
              <a:t> </a:t>
            </a:r>
            <a:r>
              <a:rPr lang="vi-VN" dirty="0" err="1"/>
              <a:t>template</a:t>
            </a:r>
            <a:r>
              <a:rPr lang="vi-VN" dirty="0"/>
              <a:t> như </a:t>
            </a:r>
            <a:r>
              <a:rPr lang="vi-VN" dirty="0" err="1"/>
              <a:t>các</a:t>
            </a:r>
            <a:r>
              <a:rPr lang="vi-VN" dirty="0"/>
              <a:t> </a:t>
            </a:r>
            <a:r>
              <a:rPr lang="vi-VN" dirty="0" err="1"/>
              <a:t>framework</a:t>
            </a:r>
            <a:r>
              <a:rPr lang="vi-VN" dirty="0"/>
              <a:t> </a:t>
            </a:r>
            <a:r>
              <a:rPr lang="vi-VN" dirty="0" err="1"/>
              <a:t>khác</a:t>
            </a:r>
            <a:r>
              <a:rPr lang="vi-VN" dirty="0"/>
              <a:t>.</a:t>
            </a:r>
            <a:endParaRPr lang="en-GB" dirty="0"/>
          </a:p>
          <a:p>
            <a:r>
              <a:rPr lang="vi-VN" dirty="0" err="1"/>
              <a:t>tạo</a:t>
            </a:r>
            <a:r>
              <a:rPr lang="vi-VN" dirty="0"/>
              <a:t> ra </a:t>
            </a:r>
            <a:r>
              <a:rPr lang="vi-VN" dirty="0" err="1"/>
              <a:t>một</a:t>
            </a:r>
            <a:r>
              <a:rPr lang="vi-VN" dirty="0"/>
              <a:t> </a:t>
            </a:r>
            <a:r>
              <a:rPr lang="vi-VN" dirty="0" err="1"/>
              <a:t>component</a:t>
            </a:r>
            <a:r>
              <a:rPr lang="vi-VN" dirty="0"/>
              <a:t> </a:t>
            </a:r>
            <a:r>
              <a:rPr lang="vi-VN" dirty="0" err="1"/>
              <a:t>bằng</a:t>
            </a:r>
            <a:r>
              <a:rPr lang="vi-VN" dirty="0"/>
              <a:t> </a:t>
            </a:r>
            <a:r>
              <a:rPr lang="vi-VN" dirty="0" err="1"/>
              <a:t>các</a:t>
            </a:r>
            <a:r>
              <a:rPr lang="vi-VN" dirty="0"/>
              <a:t> </a:t>
            </a:r>
            <a:r>
              <a:rPr lang="vi-VN" dirty="0" err="1"/>
              <a:t>gọi</a:t>
            </a:r>
            <a:r>
              <a:rPr lang="vi-VN" dirty="0"/>
              <a:t> phương </a:t>
            </a:r>
            <a:r>
              <a:rPr lang="vi-VN" dirty="0" err="1"/>
              <a:t>thức</a:t>
            </a:r>
            <a:r>
              <a:rPr lang="vi-VN" dirty="0"/>
              <a:t> </a:t>
            </a:r>
            <a:r>
              <a:rPr lang="vi-VN" dirty="0" err="1"/>
              <a:t>createClass</a:t>
            </a:r>
            <a:r>
              <a:rPr lang="vi-VN" dirty="0"/>
              <a:t> </a:t>
            </a:r>
            <a:r>
              <a:rPr lang="vi-VN" dirty="0" err="1"/>
              <a:t>của</a:t>
            </a:r>
            <a:r>
              <a:rPr lang="vi-VN" dirty="0"/>
              <a:t> </a:t>
            </a:r>
            <a:r>
              <a:rPr lang="vi-VN" dirty="0" err="1"/>
              <a:t>đối</a:t>
            </a:r>
            <a:r>
              <a:rPr lang="vi-VN" dirty="0"/>
              <a:t> </a:t>
            </a:r>
            <a:r>
              <a:rPr lang="vi-VN" dirty="0" err="1"/>
              <a:t>tượng</a:t>
            </a:r>
            <a:r>
              <a:rPr lang="vi-VN" dirty="0"/>
              <a:t> </a:t>
            </a:r>
            <a:r>
              <a:rPr lang="vi-VN" dirty="0" err="1"/>
              <a:t>React</a:t>
            </a:r>
            <a:endParaRPr lang="en-GB" dirty="0"/>
          </a:p>
        </p:txBody>
      </p:sp>
      <p:sp>
        <p:nvSpPr>
          <p:cNvPr id="4" name="Slide Number Placeholder 3"/>
          <p:cNvSpPr>
            <a:spLocks noGrp="1"/>
          </p:cNvSpPr>
          <p:nvPr>
            <p:ph type="sldNum" sz="quarter" idx="10"/>
          </p:nvPr>
        </p:nvSpPr>
        <p:spPr/>
        <p:txBody>
          <a:bodyPr/>
          <a:lstStyle/>
          <a:p>
            <a:fld id="{256E2AEC-3570-4D32-BED4-C425F6EC2715}" type="slidenum">
              <a:rPr lang="en-GB" smtClean="0"/>
              <a:t>4</a:t>
            </a:fld>
            <a:endParaRPr lang="en-GB"/>
          </a:p>
        </p:txBody>
      </p:sp>
    </p:spTree>
    <p:extLst>
      <p:ext uri="{BB962C8B-B14F-4D97-AF65-F5344CB8AC3E}">
        <p14:creationId xmlns:p14="http://schemas.microsoft.com/office/powerpoint/2010/main" val="829680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err="1"/>
              <a:t>chứ</a:t>
            </a:r>
            <a:r>
              <a:rPr lang="vi-VN" dirty="0"/>
              <a:t> không </a:t>
            </a:r>
            <a:r>
              <a:rPr lang="vi-VN" dirty="0" err="1"/>
              <a:t>dùng</a:t>
            </a:r>
            <a:r>
              <a:rPr lang="vi-VN" dirty="0"/>
              <a:t> </a:t>
            </a:r>
            <a:r>
              <a:rPr lang="vi-VN" dirty="0" err="1"/>
              <a:t>template</a:t>
            </a:r>
            <a:r>
              <a:rPr lang="vi-VN" dirty="0"/>
              <a:t> như </a:t>
            </a:r>
            <a:r>
              <a:rPr lang="vi-VN" dirty="0" err="1"/>
              <a:t>các</a:t>
            </a:r>
            <a:r>
              <a:rPr lang="vi-VN" dirty="0"/>
              <a:t> </a:t>
            </a:r>
            <a:r>
              <a:rPr lang="vi-VN" dirty="0" err="1"/>
              <a:t>framework</a:t>
            </a:r>
            <a:r>
              <a:rPr lang="vi-VN" dirty="0"/>
              <a:t> </a:t>
            </a:r>
            <a:r>
              <a:rPr lang="vi-VN" dirty="0" err="1"/>
              <a:t>khác</a:t>
            </a:r>
            <a:r>
              <a:rPr lang="vi-VN" dirty="0"/>
              <a:t>.</a:t>
            </a:r>
            <a:endParaRPr lang="en-GB" dirty="0"/>
          </a:p>
          <a:p>
            <a:r>
              <a:rPr lang="vi-VN" dirty="0" err="1"/>
              <a:t>tạo</a:t>
            </a:r>
            <a:r>
              <a:rPr lang="vi-VN" dirty="0"/>
              <a:t> ra </a:t>
            </a:r>
            <a:r>
              <a:rPr lang="vi-VN" dirty="0" err="1"/>
              <a:t>một</a:t>
            </a:r>
            <a:r>
              <a:rPr lang="vi-VN" dirty="0"/>
              <a:t> </a:t>
            </a:r>
            <a:r>
              <a:rPr lang="vi-VN" dirty="0" err="1"/>
              <a:t>component</a:t>
            </a:r>
            <a:r>
              <a:rPr lang="vi-VN" dirty="0"/>
              <a:t> </a:t>
            </a:r>
            <a:r>
              <a:rPr lang="vi-VN" dirty="0" err="1"/>
              <a:t>bằng</a:t>
            </a:r>
            <a:r>
              <a:rPr lang="vi-VN" dirty="0"/>
              <a:t> </a:t>
            </a:r>
            <a:r>
              <a:rPr lang="vi-VN" dirty="0" err="1"/>
              <a:t>các</a:t>
            </a:r>
            <a:r>
              <a:rPr lang="vi-VN" dirty="0"/>
              <a:t> </a:t>
            </a:r>
            <a:r>
              <a:rPr lang="vi-VN" dirty="0" err="1"/>
              <a:t>gọi</a:t>
            </a:r>
            <a:r>
              <a:rPr lang="vi-VN" dirty="0"/>
              <a:t> phương </a:t>
            </a:r>
            <a:r>
              <a:rPr lang="vi-VN" dirty="0" err="1"/>
              <a:t>thức</a:t>
            </a:r>
            <a:r>
              <a:rPr lang="vi-VN" dirty="0"/>
              <a:t> </a:t>
            </a:r>
            <a:r>
              <a:rPr lang="vi-VN" dirty="0" err="1"/>
              <a:t>createClass</a:t>
            </a:r>
            <a:r>
              <a:rPr lang="vi-VN" dirty="0"/>
              <a:t> </a:t>
            </a:r>
            <a:r>
              <a:rPr lang="vi-VN" dirty="0" err="1"/>
              <a:t>của</a:t>
            </a:r>
            <a:r>
              <a:rPr lang="vi-VN" dirty="0"/>
              <a:t> </a:t>
            </a:r>
            <a:r>
              <a:rPr lang="vi-VN" dirty="0" err="1"/>
              <a:t>đối</a:t>
            </a:r>
            <a:r>
              <a:rPr lang="vi-VN" dirty="0"/>
              <a:t> </a:t>
            </a:r>
            <a:r>
              <a:rPr lang="vi-VN" dirty="0" err="1"/>
              <a:t>tượng</a:t>
            </a:r>
            <a:r>
              <a:rPr lang="vi-VN" dirty="0"/>
              <a:t> </a:t>
            </a:r>
            <a:r>
              <a:rPr lang="vi-VN" dirty="0" err="1"/>
              <a:t>React</a:t>
            </a:r>
            <a:endParaRPr lang="en-GB" dirty="0"/>
          </a:p>
        </p:txBody>
      </p:sp>
      <p:sp>
        <p:nvSpPr>
          <p:cNvPr id="4" name="Slide Number Placeholder 3"/>
          <p:cNvSpPr>
            <a:spLocks noGrp="1"/>
          </p:cNvSpPr>
          <p:nvPr>
            <p:ph type="sldNum" sz="quarter" idx="10"/>
          </p:nvPr>
        </p:nvSpPr>
        <p:spPr/>
        <p:txBody>
          <a:bodyPr/>
          <a:lstStyle/>
          <a:p>
            <a:fld id="{256E2AEC-3570-4D32-BED4-C425F6EC2715}" type="slidenum">
              <a:rPr lang="en-GB" smtClean="0"/>
              <a:t>13</a:t>
            </a:fld>
            <a:endParaRPr lang="en-GB"/>
          </a:p>
        </p:txBody>
      </p:sp>
    </p:spTree>
    <p:extLst>
      <p:ext uri="{BB962C8B-B14F-4D97-AF65-F5344CB8AC3E}">
        <p14:creationId xmlns:p14="http://schemas.microsoft.com/office/powerpoint/2010/main" val="3813818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err="1"/>
              <a:t>chứ</a:t>
            </a:r>
            <a:r>
              <a:rPr lang="vi-VN" dirty="0"/>
              <a:t> không </a:t>
            </a:r>
            <a:r>
              <a:rPr lang="vi-VN" dirty="0" err="1"/>
              <a:t>dùng</a:t>
            </a:r>
            <a:r>
              <a:rPr lang="vi-VN" dirty="0"/>
              <a:t> </a:t>
            </a:r>
            <a:r>
              <a:rPr lang="vi-VN" dirty="0" err="1"/>
              <a:t>template</a:t>
            </a:r>
            <a:r>
              <a:rPr lang="vi-VN" dirty="0"/>
              <a:t> như </a:t>
            </a:r>
            <a:r>
              <a:rPr lang="vi-VN" dirty="0" err="1"/>
              <a:t>các</a:t>
            </a:r>
            <a:r>
              <a:rPr lang="vi-VN" dirty="0"/>
              <a:t> </a:t>
            </a:r>
            <a:r>
              <a:rPr lang="vi-VN" dirty="0" err="1"/>
              <a:t>framework</a:t>
            </a:r>
            <a:r>
              <a:rPr lang="vi-VN" dirty="0"/>
              <a:t> </a:t>
            </a:r>
            <a:r>
              <a:rPr lang="vi-VN" dirty="0" err="1"/>
              <a:t>khác</a:t>
            </a:r>
            <a:r>
              <a:rPr lang="vi-VN" dirty="0"/>
              <a:t>.</a:t>
            </a:r>
            <a:endParaRPr lang="en-GB" dirty="0"/>
          </a:p>
          <a:p>
            <a:r>
              <a:rPr lang="vi-VN" dirty="0" err="1"/>
              <a:t>tạo</a:t>
            </a:r>
            <a:r>
              <a:rPr lang="vi-VN" dirty="0"/>
              <a:t> ra </a:t>
            </a:r>
            <a:r>
              <a:rPr lang="vi-VN" dirty="0" err="1"/>
              <a:t>một</a:t>
            </a:r>
            <a:r>
              <a:rPr lang="vi-VN" dirty="0"/>
              <a:t> </a:t>
            </a:r>
            <a:r>
              <a:rPr lang="vi-VN" dirty="0" err="1"/>
              <a:t>component</a:t>
            </a:r>
            <a:r>
              <a:rPr lang="vi-VN" dirty="0"/>
              <a:t> </a:t>
            </a:r>
            <a:r>
              <a:rPr lang="vi-VN" dirty="0" err="1"/>
              <a:t>bằng</a:t>
            </a:r>
            <a:r>
              <a:rPr lang="vi-VN" dirty="0"/>
              <a:t> </a:t>
            </a:r>
            <a:r>
              <a:rPr lang="vi-VN" dirty="0" err="1"/>
              <a:t>các</a:t>
            </a:r>
            <a:r>
              <a:rPr lang="vi-VN" dirty="0"/>
              <a:t> </a:t>
            </a:r>
            <a:r>
              <a:rPr lang="vi-VN" dirty="0" err="1"/>
              <a:t>gọi</a:t>
            </a:r>
            <a:r>
              <a:rPr lang="vi-VN" dirty="0"/>
              <a:t> phương </a:t>
            </a:r>
            <a:r>
              <a:rPr lang="vi-VN" dirty="0" err="1"/>
              <a:t>thức</a:t>
            </a:r>
            <a:r>
              <a:rPr lang="vi-VN" dirty="0"/>
              <a:t> </a:t>
            </a:r>
            <a:r>
              <a:rPr lang="vi-VN" dirty="0" err="1"/>
              <a:t>createClass</a:t>
            </a:r>
            <a:r>
              <a:rPr lang="vi-VN" dirty="0"/>
              <a:t> </a:t>
            </a:r>
            <a:r>
              <a:rPr lang="vi-VN" dirty="0" err="1"/>
              <a:t>của</a:t>
            </a:r>
            <a:r>
              <a:rPr lang="vi-VN" dirty="0"/>
              <a:t> </a:t>
            </a:r>
            <a:r>
              <a:rPr lang="vi-VN" dirty="0" err="1"/>
              <a:t>đối</a:t>
            </a:r>
            <a:r>
              <a:rPr lang="vi-VN" dirty="0"/>
              <a:t> </a:t>
            </a:r>
            <a:r>
              <a:rPr lang="vi-VN" dirty="0" err="1"/>
              <a:t>tượng</a:t>
            </a:r>
            <a:r>
              <a:rPr lang="vi-VN" dirty="0"/>
              <a:t> </a:t>
            </a:r>
            <a:r>
              <a:rPr lang="vi-VN" dirty="0" err="1"/>
              <a:t>React</a:t>
            </a:r>
            <a:endParaRPr lang="en-GB" dirty="0"/>
          </a:p>
        </p:txBody>
      </p:sp>
      <p:sp>
        <p:nvSpPr>
          <p:cNvPr id="4" name="Slide Number Placeholder 3"/>
          <p:cNvSpPr>
            <a:spLocks noGrp="1"/>
          </p:cNvSpPr>
          <p:nvPr>
            <p:ph type="sldNum" sz="quarter" idx="10"/>
          </p:nvPr>
        </p:nvSpPr>
        <p:spPr/>
        <p:txBody>
          <a:bodyPr/>
          <a:lstStyle/>
          <a:p>
            <a:fld id="{256E2AEC-3570-4D32-BED4-C425F6EC2715}" type="slidenum">
              <a:rPr lang="en-GB" smtClean="0"/>
              <a:t>14</a:t>
            </a:fld>
            <a:endParaRPr lang="en-GB"/>
          </a:p>
        </p:txBody>
      </p:sp>
    </p:spTree>
    <p:extLst>
      <p:ext uri="{BB962C8B-B14F-4D97-AF65-F5344CB8AC3E}">
        <p14:creationId xmlns:p14="http://schemas.microsoft.com/office/powerpoint/2010/main" val="2249981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err="1"/>
              <a:t>chứ</a:t>
            </a:r>
            <a:r>
              <a:rPr lang="vi-VN" dirty="0"/>
              <a:t> không </a:t>
            </a:r>
            <a:r>
              <a:rPr lang="vi-VN" dirty="0" err="1"/>
              <a:t>dùng</a:t>
            </a:r>
            <a:r>
              <a:rPr lang="vi-VN" dirty="0"/>
              <a:t> </a:t>
            </a:r>
            <a:r>
              <a:rPr lang="vi-VN" dirty="0" err="1"/>
              <a:t>template</a:t>
            </a:r>
            <a:r>
              <a:rPr lang="vi-VN" dirty="0"/>
              <a:t> như </a:t>
            </a:r>
            <a:r>
              <a:rPr lang="vi-VN" dirty="0" err="1"/>
              <a:t>các</a:t>
            </a:r>
            <a:r>
              <a:rPr lang="vi-VN" dirty="0"/>
              <a:t> </a:t>
            </a:r>
            <a:r>
              <a:rPr lang="vi-VN" dirty="0" err="1"/>
              <a:t>framework</a:t>
            </a:r>
            <a:r>
              <a:rPr lang="vi-VN" dirty="0"/>
              <a:t> </a:t>
            </a:r>
            <a:r>
              <a:rPr lang="vi-VN" dirty="0" err="1"/>
              <a:t>khác</a:t>
            </a:r>
            <a:r>
              <a:rPr lang="vi-VN" dirty="0"/>
              <a:t>.</a:t>
            </a:r>
            <a:endParaRPr lang="en-GB" dirty="0"/>
          </a:p>
          <a:p>
            <a:r>
              <a:rPr lang="vi-VN" dirty="0" err="1"/>
              <a:t>tạo</a:t>
            </a:r>
            <a:r>
              <a:rPr lang="vi-VN" dirty="0"/>
              <a:t> ra </a:t>
            </a:r>
            <a:r>
              <a:rPr lang="vi-VN" dirty="0" err="1"/>
              <a:t>một</a:t>
            </a:r>
            <a:r>
              <a:rPr lang="vi-VN" dirty="0"/>
              <a:t> </a:t>
            </a:r>
            <a:r>
              <a:rPr lang="vi-VN" dirty="0" err="1"/>
              <a:t>component</a:t>
            </a:r>
            <a:r>
              <a:rPr lang="vi-VN" dirty="0"/>
              <a:t> </a:t>
            </a:r>
            <a:r>
              <a:rPr lang="vi-VN" dirty="0" err="1"/>
              <a:t>bằng</a:t>
            </a:r>
            <a:r>
              <a:rPr lang="vi-VN" dirty="0"/>
              <a:t> </a:t>
            </a:r>
            <a:r>
              <a:rPr lang="vi-VN" dirty="0" err="1"/>
              <a:t>các</a:t>
            </a:r>
            <a:r>
              <a:rPr lang="vi-VN" dirty="0"/>
              <a:t> </a:t>
            </a:r>
            <a:r>
              <a:rPr lang="vi-VN" dirty="0" err="1"/>
              <a:t>gọi</a:t>
            </a:r>
            <a:r>
              <a:rPr lang="vi-VN" dirty="0"/>
              <a:t> phương </a:t>
            </a:r>
            <a:r>
              <a:rPr lang="vi-VN" dirty="0" err="1"/>
              <a:t>thức</a:t>
            </a:r>
            <a:r>
              <a:rPr lang="vi-VN" dirty="0"/>
              <a:t> </a:t>
            </a:r>
            <a:r>
              <a:rPr lang="vi-VN" dirty="0" err="1"/>
              <a:t>createClass</a:t>
            </a:r>
            <a:r>
              <a:rPr lang="vi-VN" dirty="0"/>
              <a:t> </a:t>
            </a:r>
            <a:r>
              <a:rPr lang="vi-VN" dirty="0" err="1"/>
              <a:t>của</a:t>
            </a:r>
            <a:r>
              <a:rPr lang="vi-VN" dirty="0"/>
              <a:t> </a:t>
            </a:r>
            <a:r>
              <a:rPr lang="vi-VN" dirty="0" err="1"/>
              <a:t>đối</a:t>
            </a:r>
            <a:r>
              <a:rPr lang="vi-VN" dirty="0"/>
              <a:t> </a:t>
            </a:r>
            <a:r>
              <a:rPr lang="vi-VN" dirty="0" err="1"/>
              <a:t>tượng</a:t>
            </a:r>
            <a:r>
              <a:rPr lang="vi-VN" dirty="0"/>
              <a:t> </a:t>
            </a:r>
            <a:r>
              <a:rPr lang="vi-VN" dirty="0" err="1"/>
              <a:t>React</a:t>
            </a:r>
            <a:endParaRPr lang="en-GB" dirty="0"/>
          </a:p>
        </p:txBody>
      </p:sp>
      <p:sp>
        <p:nvSpPr>
          <p:cNvPr id="4" name="Slide Number Placeholder 3"/>
          <p:cNvSpPr>
            <a:spLocks noGrp="1"/>
          </p:cNvSpPr>
          <p:nvPr>
            <p:ph type="sldNum" sz="quarter" idx="10"/>
          </p:nvPr>
        </p:nvSpPr>
        <p:spPr/>
        <p:txBody>
          <a:bodyPr/>
          <a:lstStyle/>
          <a:p>
            <a:fld id="{256E2AEC-3570-4D32-BED4-C425F6EC2715}" type="slidenum">
              <a:rPr lang="en-GB" smtClean="0"/>
              <a:t>15</a:t>
            </a:fld>
            <a:endParaRPr lang="en-GB"/>
          </a:p>
        </p:txBody>
      </p:sp>
    </p:spTree>
    <p:extLst>
      <p:ext uri="{BB962C8B-B14F-4D97-AF65-F5344CB8AC3E}">
        <p14:creationId xmlns:p14="http://schemas.microsoft.com/office/powerpoint/2010/main" val="1512925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56E2AEC-3570-4D32-BED4-C425F6EC2715}" type="slidenum">
              <a:rPr lang="en-GB" smtClean="0"/>
              <a:t>27</a:t>
            </a:fld>
            <a:endParaRPr lang="en-GB"/>
          </a:p>
        </p:txBody>
      </p:sp>
    </p:spTree>
    <p:extLst>
      <p:ext uri="{BB962C8B-B14F-4D97-AF65-F5344CB8AC3E}">
        <p14:creationId xmlns:p14="http://schemas.microsoft.com/office/powerpoint/2010/main" val="3221511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err="1"/>
              <a:t>chứ</a:t>
            </a:r>
            <a:r>
              <a:rPr lang="vi-VN" dirty="0"/>
              <a:t> không </a:t>
            </a:r>
            <a:r>
              <a:rPr lang="vi-VN" dirty="0" err="1"/>
              <a:t>dùng</a:t>
            </a:r>
            <a:r>
              <a:rPr lang="vi-VN" dirty="0"/>
              <a:t> </a:t>
            </a:r>
            <a:r>
              <a:rPr lang="vi-VN" dirty="0" err="1"/>
              <a:t>template</a:t>
            </a:r>
            <a:r>
              <a:rPr lang="vi-VN" dirty="0"/>
              <a:t> như </a:t>
            </a:r>
            <a:r>
              <a:rPr lang="vi-VN" dirty="0" err="1"/>
              <a:t>các</a:t>
            </a:r>
            <a:r>
              <a:rPr lang="vi-VN" dirty="0"/>
              <a:t> </a:t>
            </a:r>
            <a:r>
              <a:rPr lang="vi-VN" dirty="0" err="1"/>
              <a:t>framework</a:t>
            </a:r>
            <a:r>
              <a:rPr lang="vi-VN" dirty="0"/>
              <a:t> </a:t>
            </a:r>
            <a:r>
              <a:rPr lang="vi-VN" dirty="0" err="1"/>
              <a:t>khác</a:t>
            </a:r>
            <a:r>
              <a:rPr lang="vi-VN" dirty="0"/>
              <a:t>.</a:t>
            </a:r>
            <a:endParaRPr lang="en-GB" dirty="0"/>
          </a:p>
          <a:p>
            <a:r>
              <a:rPr lang="vi-VN" dirty="0" err="1"/>
              <a:t>tạo</a:t>
            </a:r>
            <a:r>
              <a:rPr lang="vi-VN" dirty="0"/>
              <a:t> ra </a:t>
            </a:r>
            <a:r>
              <a:rPr lang="vi-VN" dirty="0" err="1"/>
              <a:t>một</a:t>
            </a:r>
            <a:r>
              <a:rPr lang="vi-VN" dirty="0"/>
              <a:t> </a:t>
            </a:r>
            <a:r>
              <a:rPr lang="vi-VN" dirty="0" err="1"/>
              <a:t>component</a:t>
            </a:r>
            <a:r>
              <a:rPr lang="vi-VN" dirty="0"/>
              <a:t> </a:t>
            </a:r>
            <a:r>
              <a:rPr lang="vi-VN" dirty="0" err="1"/>
              <a:t>bằng</a:t>
            </a:r>
            <a:r>
              <a:rPr lang="vi-VN" dirty="0"/>
              <a:t> </a:t>
            </a:r>
            <a:r>
              <a:rPr lang="vi-VN" dirty="0" err="1"/>
              <a:t>các</a:t>
            </a:r>
            <a:r>
              <a:rPr lang="vi-VN" dirty="0"/>
              <a:t> </a:t>
            </a:r>
            <a:r>
              <a:rPr lang="vi-VN" dirty="0" err="1"/>
              <a:t>gọi</a:t>
            </a:r>
            <a:r>
              <a:rPr lang="vi-VN" dirty="0"/>
              <a:t> phương </a:t>
            </a:r>
            <a:r>
              <a:rPr lang="vi-VN" dirty="0" err="1"/>
              <a:t>thức</a:t>
            </a:r>
            <a:r>
              <a:rPr lang="vi-VN" dirty="0"/>
              <a:t> </a:t>
            </a:r>
            <a:r>
              <a:rPr lang="vi-VN" dirty="0" err="1"/>
              <a:t>createClass</a:t>
            </a:r>
            <a:r>
              <a:rPr lang="vi-VN" dirty="0"/>
              <a:t> </a:t>
            </a:r>
            <a:r>
              <a:rPr lang="vi-VN" dirty="0" err="1"/>
              <a:t>của</a:t>
            </a:r>
            <a:r>
              <a:rPr lang="vi-VN" dirty="0"/>
              <a:t> </a:t>
            </a:r>
            <a:r>
              <a:rPr lang="vi-VN" dirty="0" err="1"/>
              <a:t>đối</a:t>
            </a:r>
            <a:r>
              <a:rPr lang="vi-VN" dirty="0"/>
              <a:t> </a:t>
            </a:r>
            <a:r>
              <a:rPr lang="vi-VN" dirty="0" err="1"/>
              <a:t>tượng</a:t>
            </a:r>
            <a:r>
              <a:rPr lang="vi-VN" dirty="0"/>
              <a:t> </a:t>
            </a:r>
            <a:r>
              <a:rPr lang="vi-VN" dirty="0" err="1"/>
              <a:t>React</a:t>
            </a:r>
            <a:endParaRPr lang="en-GB" dirty="0"/>
          </a:p>
        </p:txBody>
      </p:sp>
      <p:sp>
        <p:nvSpPr>
          <p:cNvPr id="4" name="Slide Number Placeholder 3"/>
          <p:cNvSpPr>
            <a:spLocks noGrp="1"/>
          </p:cNvSpPr>
          <p:nvPr>
            <p:ph type="sldNum" sz="quarter" idx="10"/>
          </p:nvPr>
        </p:nvSpPr>
        <p:spPr/>
        <p:txBody>
          <a:bodyPr/>
          <a:lstStyle/>
          <a:p>
            <a:fld id="{256E2AEC-3570-4D32-BED4-C425F6EC2715}" type="slidenum">
              <a:rPr lang="en-GB" smtClean="0"/>
              <a:t>5</a:t>
            </a:fld>
            <a:endParaRPr lang="en-GB"/>
          </a:p>
        </p:txBody>
      </p:sp>
    </p:spTree>
    <p:extLst>
      <p:ext uri="{BB962C8B-B14F-4D97-AF65-F5344CB8AC3E}">
        <p14:creationId xmlns:p14="http://schemas.microsoft.com/office/powerpoint/2010/main" val="3832528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err="1"/>
              <a:t>chứ</a:t>
            </a:r>
            <a:r>
              <a:rPr lang="vi-VN" dirty="0"/>
              <a:t> không </a:t>
            </a:r>
            <a:r>
              <a:rPr lang="vi-VN" dirty="0" err="1"/>
              <a:t>dùng</a:t>
            </a:r>
            <a:r>
              <a:rPr lang="vi-VN" dirty="0"/>
              <a:t> </a:t>
            </a:r>
            <a:r>
              <a:rPr lang="vi-VN" dirty="0" err="1"/>
              <a:t>template</a:t>
            </a:r>
            <a:r>
              <a:rPr lang="vi-VN" dirty="0"/>
              <a:t> như </a:t>
            </a:r>
            <a:r>
              <a:rPr lang="vi-VN" dirty="0" err="1"/>
              <a:t>các</a:t>
            </a:r>
            <a:r>
              <a:rPr lang="vi-VN" dirty="0"/>
              <a:t> </a:t>
            </a:r>
            <a:r>
              <a:rPr lang="vi-VN" dirty="0" err="1"/>
              <a:t>framework</a:t>
            </a:r>
            <a:r>
              <a:rPr lang="vi-VN" dirty="0"/>
              <a:t> </a:t>
            </a:r>
            <a:r>
              <a:rPr lang="vi-VN" dirty="0" err="1"/>
              <a:t>khác</a:t>
            </a:r>
            <a:r>
              <a:rPr lang="vi-VN" dirty="0"/>
              <a:t>.</a:t>
            </a:r>
            <a:endParaRPr lang="en-GB" dirty="0"/>
          </a:p>
          <a:p>
            <a:r>
              <a:rPr lang="vi-VN" dirty="0" err="1"/>
              <a:t>tạo</a:t>
            </a:r>
            <a:r>
              <a:rPr lang="vi-VN" dirty="0"/>
              <a:t> ra </a:t>
            </a:r>
            <a:r>
              <a:rPr lang="vi-VN" dirty="0" err="1"/>
              <a:t>một</a:t>
            </a:r>
            <a:r>
              <a:rPr lang="vi-VN" dirty="0"/>
              <a:t> </a:t>
            </a:r>
            <a:r>
              <a:rPr lang="vi-VN" dirty="0" err="1"/>
              <a:t>component</a:t>
            </a:r>
            <a:r>
              <a:rPr lang="vi-VN" dirty="0"/>
              <a:t> </a:t>
            </a:r>
            <a:r>
              <a:rPr lang="vi-VN" dirty="0" err="1"/>
              <a:t>bằng</a:t>
            </a:r>
            <a:r>
              <a:rPr lang="vi-VN" dirty="0"/>
              <a:t> </a:t>
            </a:r>
            <a:r>
              <a:rPr lang="vi-VN" dirty="0" err="1"/>
              <a:t>các</a:t>
            </a:r>
            <a:r>
              <a:rPr lang="vi-VN" dirty="0"/>
              <a:t> </a:t>
            </a:r>
            <a:r>
              <a:rPr lang="vi-VN" dirty="0" err="1"/>
              <a:t>gọi</a:t>
            </a:r>
            <a:r>
              <a:rPr lang="vi-VN" dirty="0"/>
              <a:t> phương </a:t>
            </a:r>
            <a:r>
              <a:rPr lang="vi-VN" dirty="0" err="1"/>
              <a:t>thức</a:t>
            </a:r>
            <a:r>
              <a:rPr lang="vi-VN" dirty="0"/>
              <a:t> </a:t>
            </a:r>
            <a:r>
              <a:rPr lang="vi-VN" dirty="0" err="1"/>
              <a:t>createClass</a:t>
            </a:r>
            <a:r>
              <a:rPr lang="vi-VN" dirty="0"/>
              <a:t> </a:t>
            </a:r>
            <a:r>
              <a:rPr lang="vi-VN" dirty="0" err="1"/>
              <a:t>của</a:t>
            </a:r>
            <a:r>
              <a:rPr lang="vi-VN" dirty="0"/>
              <a:t> </a:t>
            </a:r>
            <a:r>
              <a:rPr lang="vi-VN" dirty="0" err="1"/>
              <a:t>đối</a:t>
            </a:r>
            <a:r>
              <a:rPr lang="vi-VN" dirty="0"/>
              <a:t> </a:t>
            </a:r>
            <a:r>
              <a:rPr lang="vi-VN" dirty="0" err="1"/>
              <a:t>tượng</a:t>
            </a:r>
            <a:r>
              <a:rPr lang="vi-VN" dirty="0"/>
              <a:t> </a:t>
            </a:r>
            <a:r>
              <a:rPr lang="vi-VN" dirty="0" err="1"/>
              <a:t>React</a:t>
            </a:r>
            <a:endParaRPr lang="en-GB" dirty="0"/>
          </a:p>
        </p:txBody>
      </p:sp>
      <p:sp>
        <p:nvSpPr>
          <p:cNvPr id="4" name="Slide Number Placeholder 3"/>
          <p:cNvSpPr>
            <a:spLocks noGrp="1"/>
          </p:cNvSpPr>
          <p:nvPr>
            <p:ph type="sldNum" sz="quarter" idx="10"/>
          </p:nvPr>
        </p:nvSpPr>
        <p:spPr/>
        <p:txBody>
          <a:bodyPr/>
          <a:lstStyle/>
          <a:p>
            <a:fld id="{256E2AEC-3570-4D32-BED4-C425F6EC2715}" type="slidenum">
              <a:rPr lang="en-GB" smtClean="0"/>
              <a:t>6</a:t>
            </a:fld>
            <a:endParaRPr lang="en-GB"/>
          </a:p>
        </p:txBody>
      </p:sp>
    </p:spTree>
    <p:extLst>
      <p:ext uri="{BB962C8B-B14F-4D97-AF65-F5344CB8AC3E}">
        <p14:creationId xmlns:p14="http://schemas.microsoft.com/office/powerpoint/2010/main" val="2759407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err="1"/>
              <a:t>chứ</a:t>
            </a:r>
            <a:r>
              <a:rPr lang="vi-VN" dirty="0"/>
              <a:t> không </a:t>
            </a:r>
            <a:r>
              <a:rPr lang="vi-VN" dirty="0" err="1"/>
              <a:t>dùng</a:t>
            </a:r>
            <a:r>
              <a:rPr lang="vi-VN" dirty="0"/>
              <a:t> </a:t>
            </a:r>
            <a:r>
              <a:rPr lang="vi-VN" dirty="0" err="1"/>
              <a:t>template</a:t>
            </a:r>
            <a:r>
              <a:rPr lang="vi-VN" dirty="0"/>
              <a:t> như </a:t>
            </a:r>
            <a:r>
              <a:rPr lang="vi-VN" dirty="0" err="1"/>
              <a:t>các</a:t>
            </a:r>
            <a:r>
              <a:rPr lang="vi-VN" dirty="0"/>
              <a:t> </a:t>
            </a:r>
            <a:r>
              <a:rPr lang="vi-VN" dirty="0" err="1"/>
              <a:t>framework</a:t>
            </a:r>
            <a:r>
              <a:rPr lang="vi-VN" dirty="0"/>
              <a:t> </a:t>
            </a:r>
            <a:r>
              <a:rPr lang="vi-VN" dirty="0" err="1"/>
              <a:t>khác</a:t>
            </a:r>
            <a:r>
              <a:rPr lang="vi-VN" dirty="0"/>
              <a:t>.</a:t>
            </a:r>
            <a:endParaRPr lang="en-GB" dirty="0"/>
          </a:p>
          <a:p>
            <a:r>
              <a:rPr lang="vi-VN" dirty="0" err="1"/>
              <a:t>tạo</a:t>
            </a:r>
            <a:r>
              <a:rPr lang="vi-VN" dirty="0"/>
              <a:t> ra </a:t>
            </a:r>
            <a:r>
              <a:rPr lang="vi-VN" dirty="0" err="1"/>
              <a:t>một</a:t>
            </a:r>
            <a:r>
              <a:rPr lang="vi-VN" dirty="0"/>
              <a:t> </a:t>
            </a:r>
            <a:r>
              <a:rPr lang="vi-VN" dirty="0" err="1"/>
              <a:t>component</a:t>
            </a:r>
            <a:r>
              <a:rPr lang="vi-VN" dirty="0"/>
              <a:t> </a:t>
            </a:r>
            <a:r>
              <a:rPr lang="vi-VN" dirty="0" err="1"/>
              <a:t>bằng</a:t>
            </a:r>
            <a:r>
              <a:rPr lang="vi-VN" dirty="0"/>
              <a:t> </a:t>
            </a:r>
            <a:r>
              <a:rPr lang="vi-VN" dirty="0" err="1"/>
              <a:t>các</a:t>
            </a:r>
            <a:r>
              <a:rPr lang="vi-VN" dirty="0"/>
              <a:t> </a:t>
            </a:r>
            <a:r>
              <a:rPr lang="vi-VN" dirty="0" err="1"/>
              <a:t>gọi</a:t>
            </a:r>
            <a:r>
              <a:rPr lang="vi-VN" dirty="0"/>
              <a:t> phương </a:t>
            </a:r>
            <a:r>
              <a:rPr lang="vi-VN" dirty="0" err="1"/>
              <a:t>thức</a:t>
            </a:r>
            <a:r>
              <a:rPr lang="vi-VN" dirty="0"/>
              <a:t> </a:t>
            </a:r>
            <a:r>
              <a:rPr lang="vi-VN" dirty="0" err="1"/>
              <a:t>createClass</a:t>
            </a:r>
            <a:r>
              <a:rPr lang="vi-VN" dirty="0"/>
              <a:t> </a:t>
            </a:r>
            <a:r>
              <a:rPr lang="vi-VN" dirty="0" err="1"/>
              <a:t>của</a:t>
            </a:r>
            <a:r>
              <a:rPr lang="vi-VN" dirty="0"/>
              <a:t> </a:t>
            </a:r>
            <a:r>
              <a:rPr lang="vi-VN" dirty="0" err="1"/>
              <a:t>đối</a:t>
            </a:r>
            <a:r>
              <a:rPr lang="vi-VN" dirty="0"/>
              <a:t> </a:t>
            </a:r>
            <a:r>
              <a:rPr lang="vi-VN" dirty="0" err="1"/>
              <a:t>tượng</a:t>
            </a:r>
            <a:r>
              <a:rPr lang="vi-VN" dirty="0"/>
              <a:t> </a:t>
            </a:r>
            <a:r>
              <a:rPr lang="vi-VN" dirty="0" err="1"/>
              <a:t>React</a:t>
            </a:r>
            <a:endParaRPr lang="en-GB" dirty="0"/>
          </a:p>
        </p:txBody>
      </p:sp>
      <p:sp>
        <p:nvSpPr>
          <p:cNvPr id="4" name="Slide Number Placeholder 3"/>
          <p:cNvSpPr>
            <a:spLocks noGrp="1"/>
          </p:cNvSpPr>
          <p:nvPr>
            <p:ph type="sldNum" sz="quarter" idx="10"/>
          </p:nvPr>
        </p:nvSpPr>
        <p:spPr/>
        <p:txBody>
          <a:bodyPr/>
          <a:lstStyle/>
          <a:p>
            <a:fld id="{256E2AEC-3570-4D32-BED4-C425F6EC2715}" type="slidenum">
              <a:rPr lang="en-GB" smtClean="0"/>
              <a:t>7</a:t>
            </a:fld>
            <a:endParaRPr lang="en-GB"/>
          </a:p>
        </p:txBody>
      </p:sp>
    </p:spTree>
    <p:extLst>
      <p:ext uri="{BB962C8B-B14F-4D97-AF65-F5344CB8AC3E}">
        <p14:creationId xmlns:p14="http://schemas.microsoft.com/office/powerpoint/2010/main" val="1560739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err="1"/>
              <a:t>chứ</a:t>
            </a:r>
            <a:r>
              <a:rPr lang="vi-VN" dirty="0"/>
              <a:t> không </a:t>
            </a:r>
            <a:r>
              <a:rPr lang="vi-VN" dirty="0" err="1"/>
              <a:t>dùng</a:t>
            </a:r>
            <a:r>
              <a:rPr lang="vi-VN" dirty="0"/>
              <a:t> </a:t>
            </a:r>
            <a:r>
              <a:rPr lang="vi-VN" dirty="0" err="1"/>
              <a:t>template</a:t>
            </a:r>
            <a:r>
              <a:rPr lang="vi-VN" dirty="0"/>
              <a:t> như </a:t>
            </a:r>
            <a:r>
              <a:rPr lang="vi-VN" dirty="0" err="1"/>
              <a:t>các</a:t>
            </a:r>
            <a:r>
              <a:rPr lang="vi-VN" dirty="0"/>
              <a:t> </a:t>
            </a:r>
            <a:r>
              <a:rPr lang="vi-VN" dirty="0" err="1"/>
              <a:t>framework</a:t>
            </a:r>
            <a:r>
              <a:rPr lang="vi-VN" dirty="0"/>
              <a:t> </a:t>
            </a:r>
            <a:r>
              <a:rPr lang="vi-VN" dirty="0" err="1"/>
              <a:t>khác</a:t>
            </a:r>
            <a:r>
              <a:rPr lang="vi-VN" dirty="0"/>
              <a:t>.</a:t>
            </a:r>
            <a:endParaRPr lang="en-GB" dirty="0"/>
          </a:p>
          <a:p>
            <a:r>
              <a:rPr lang="vi-VN" dirty="0" err="1"/>
              <a:t>tạo</a:t>
            </a:r>
            <a:r>
              <a:rPr lang="vi-VN" dirty="0"/>
              <a:t> ra </a:t>
            </a:r>
            <a:r>
              <a:rPr lang="vi-VN" dirty="0" err="1"/>
              <a:t>một</a:t>
            </a:r>
            <a:r>
              <a:rPr lang="vi-VN" dirty="0"/>
              <a:t> </a:t>
            </a:r>
            <a:r>
              <a:rPr lang="vi-VN" dirty="0" err="1"/>
              <a:t>component</a:t>
            </a:r>
            <a:r>
              <a:rPr lang="vi-VN" dirty="0"/>
              <a:t> </a:t>
            </a:r>
            <a:r>
              <a:rPr lang="vi-VN" dirty="0" err="1"/>
              <a:t>bằng</a:t>
            </a:r>
            <a:r>
              <a:rPr lang="vi-VN" dirty="0"/>
              <a:t> </a:t>
            </a:r>
            <a:r>
              <a:rPr lang="vi-VN" dirty="0" err="1"/>
              <a:t>các</a:t>
            </a:r>
            <a:r>
              <a:rPr lang="vi-VN" dirty="0"/>
              <a:t> </a:t>
            </a:r>
            <a:r>
              <a:rPr lang="vi-VN" dirty="0" err="1"/>
              <a:t>gọi</a:t>
            </a:r>
            <a:r>
              <a:rPr lang="vi-VN" dirty="0"/>
              <a:t> phương </a:t>
            </a:r>
            <a:r>
              <a:rPr lang="vi-VN" dirty="0" err="1"/>
              <a:t>thức</a:t>
            </a:r>
            <a:r>
              <a:rPr lang="vi-VN" dirty="0"/>
              <a:t> </a:t>
            </a:r>
            <a:r>
              <a:rPr lang="vi-VN" dirty="0" err="1"/>
              <a:t>createClass</a:t>
            </a:r>
            <a:r>
              <a:rPr lang="vi-VN" dirty="0"/>
              <a:t> </a:t>
            </a:r>
            <a:r>
              <a:rPr lang="vi-VN" dirty="0" err="1"/>
              <a:t>của</a:t>
            </a:r>
            <a:r>
              <a:rPr lang="vi-VN" dirty="0"/>
              <a:t> </a:t>
            </a:r>
            <a:r>
              <a:rPr lang="vi-VN" dirty="0" err="1"/>
              <a:t>đối</a:t>
            </a:r>
            <a:r>
              <a:rPr lang="vi-VN" dirty="0"/>
              <a:t> </a:t>
            </a:r>
            <a:r>
              <a:rPr lang="vi-VN" dirty="0" err="1"/>
              <a:t>tượng</a:t>
            </a:r>
            <a:r>
              <a:rPr lang="vi-VN" dirty="0"/>
              <a:t> </a:t>
            </a:r>
            <a:r>
              <a:rPr lang="vi-VN" dirty="0" err="1"/>
              <a:t>React</a:t>
            </a:r>
            <a:endParaRPr lang="en-GB" dirty="0"/>
          </a:p>
        </p:txBody>
      </p:sp>
      <p:sp>
        <p:nvSpPr>
          <p:cNvPr id="4" name="Slide Number Placeholder 3"/>
          <p:cNvSpPr>
            <a:spLocks noGrp="1"/>
          </p:cNvSpPr>
          <p:nvPr>
            <p:ph type="sldNum" sz="quarter" idx="10"/>
          </p:nvPr>
        </p:nvSpPr>
        <p:spPr/>
        <p:txBody>
          <a:bodyPr/>
          <a:lstStyle/>
          <a:p>
            <a:fld id="{256E2AEC-3570-4D32-BED4-C425F6EC2715}" type="slidenum">
              <a:rPr lang="en-GB" smtClean="0"/>
              <a:t>8</a:t>
            </a:fld>
            <a:endParaRPr lang="en-GB"/>
          </a:p>
        </p:txBody>
      </p:sp>
    </p:spTree>
    <p:extLst>
      <p:ext uri="{BB962C8B-B14F-4D97-AF65-F5344CB8AC3E}">
        <p14:creationId xmlns:p14="http://schemas.microsoft.com/office/powerpoint/2010/main" val="3184501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err="1"/>
              <a:t>chứ</a:t>
            </a:r>
            <a:r>
              <a:rPr lang="vi-VN" dirty="0"/>
              <a:t> không </a:t>
            </a:r>
            <a:r>
              <a:rPr lang="vi-VN" dirty="0" err="1"/>
              <a:t>dùng</a:t>
            </a:r>
            <a:r>
              <a:rPr lang="vi-VN" dirty="0"/>
              <a:t> </a:t>
            </a:r>
            <a:r>
              <a:rPr lang="vi-VN" dirty="0" err="1"/>
              <a:t>template</a:t>
            </a:r>
            <a:r>
              <a:rPr lang="vi-VN" dirty="0"/>
              <a:t> như </a:t>
            </a:r>
            <a:r>
              <a:rPr lang="vi-VN" dirty="0" err="1"/>
              <a:t>các</a:t>
            </a:r>
            <a:r>
              <a:rPr lang="vi-VN" dirty="0"/>
              <a:t> </a:t>
            </a:r>
            <a:r>
              <a:rPr lang="vi-VN" dirty="0" err="1"/>
              <a:t>framework</a:t>
            </a:r>
            <a:r>
              <a:rPr lang="vi-VN" dirty="0"/>
              <a:t> </a:t>
            </a:r>
            <a:r>
              <a:rPr lang="vi-VN" dirty="0" err="1"/>
              <a:t>khác</a:t>
            </a:r>
            <a:r>
              <a:rPr lang="vi-VN" dirty="0"/>
              <a:t>.</a:t>
            </a:r>
            <a:endParaRPr lang="en-GB" dirty="0"/>
          </a:p>
          <a:p>
            <a:r>
              <a:rPr lang="vi-VN" dirty="0" err="1"/>
              <a:t>tạo</a:t>
            </a:r>
            <a:r>
              <a:rPr lang="vi-VN" dirty="0"/>
              <a:t> ra </a:t>
            </a:r>
            <a:r>
              <a:rPr lang="vi-VN" dirty="0" err="1"/>
              <a:t>một</a:t>
            </a:r>
            <a:r>
              <a:rPr lang="vi-VN" dirty="0"/>
              <a:t> </a:t>
            </a:r>
            <a:r>
              <a:rPr lang="vi-VN" dirty="0" err="1"/>
              <a:t>component</a:t>
            </a:r>
            <a:r>
              <a:rPr lang="vi-VN" dirty="0"/>
              <a:t> </a:t>
            </a:r>
            <a:r>
              <a:rPr lang="vi-VN" dirty="0" err="1"/>
              <a:t>bằng</a:t>
            </a:r>
            <a:r>
              <a:rPr lang="vi-VN" dirty="0"/>
              <a:t> </a:t>
            </a:r>
            <a:r>
              <a:rPr lang="vi-VN" dirty="0" err="1"/>
              <a:t>các</a:t>
            </a:r>
            <a:r>
              <a:rPr lang="vi-VN" dirty="0"/>
              <a:t> </a:t>
            </a:r>
            <a:r>
              <a:rPr lang="vi-VN" dirty="0" err="1"/>
              <a:t>gọi</a:t>
            </a:r>
            <a:r>
              <a:rPr lang="vi-VN" dirty="0"/>
              <a:t> phương </a:t>
            </a:r>
            <a:r>
              <a:rPr lang="vi-VN" dirty="0" err="1"/>
              <a:t>thức</a:t>
            </a:r>
            <a:r>
              <a:rPr lang="vi-VN" dirty="0"/>
              <a:t> </a:t>
            </a:r>
            <a:r>
              <a:rPr lang="vi-VN" dirty="0" err="1"/>
              <a:t>createClass</a:t>
            </a:r>
            <a:r>
              <a:rPr lang="vi-VN" dirty="0"/>
              <a:t> </a:t>
            </a:r>
            <a:r>
              <a:rPr lang="vi-VN" dirty="0" err="1"/>
              <a:t>của</a:t>
            </a:r>
            <a:r>
              <a:rPr lang="vi-VN" dirty="0"/>
              <a:t> </a:t>
            </a:r>
            <a:r>
              <a:rPr lang="vi-VN" dirty="0" err="1"/>
              <a:t>đối</a:t>
            </a:r>
            <a:r>
              <a:rPr lang="vi-VN" dirty="0"/>
              <a:t> </a:t>
            </a:r>
            <a:r>
              <a:rPr lang="vi-VN" dirty="0" err="1"/>
              <a:t>tượng</a:t>
            </a:r>
            <a:r>
              <a:rPr lang="vi-VN" dirty="0"/>
              <a:t> </a:t>
            </a:r>
            <a:r>
              <a:rPr lang="vi-VN" dirty="0" err="1"/>
              <a:t>React</a:t>
            </a:r>
            <a:endParaRPr lang="en-GB" dirty="0"/>
          </a:p>
        </p:txBody>
      </p:sp>
      <p:sp>
        <p:nvSpPr>
          <p:cNvPr id="4" name="Slide Number Placeholder 3"/>
          <p:cNvSpPr>
            <a:spLocks noGrp="1"/>
          </p:cNvSpPr>
          <p:nvPr>
            <p:ph type="sldNum" sz="quarter" idx="10"/>
          </p:nvPr>
        </p:nvSpPr>
        <p:spPr/>
        <p:txBody>
          <a:bodyPr/>
          <a:lstStyle/>
          <a:p>
            <a:fld id="{256E2AEC-3570-4D32-BED4-C425F6EC2715}" type="slidenum">
              <a:rPr lang="en-GB" smtClean="0"/>
              <a:t>9</a:t>
            </a:fld>
            <a:endParaRPr lang="en-GB"/>
          </a:p>
        </p:txBody>
      </p:sp>
    </p:spTree>
    <p:extLst>
      <p:ext uri="{BB962C8B-B14F-4D97-AF65-F5344CB8AC3E}">
        <p14:creationId xmlns:p14="http://schemas.microsoft.com/office/powerpoint/2010/main" val="3858656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err="1"/>
              <a:t>chứ</a:t>
            </a:r>
            <a:r>
              <a:rPr lang="vi-VN" dirty="0"/>
              <a:t> không </a:t>
            </a:r>
            <a:r>
              <a:rPr lang="vi-VN" dirty="0" err="1"/>
              <a:t>dùng</a:t>
            </a:r>
            <a:r>
              <a:rPr lang="vi-VN" dirty="0"/>
              <a:t> </a:t>
            </a:r>
            <a:r>
              <a:rPr lang="vi-VN" dirty="0" err="1"/>
              <a:t>template</a:t>
            </a:r>
            <a:r>
              <a:rPr lang="vi-VN" dirty="0"/>
              <a:t> như </a:t>
            </a:r>
            <a:r>
              <a:rPr lang="vi-VN" dirty="0" err="1"/>
              <a:t>các</a:t>
            </a:r>
            <a:r>
              <a:rPr lang="vi-VN" dirty="0"/>
              <a:t> </a:t>
            </a:r>
            <a:r>
              <a:rPr lang="vi-VN" dirty="0" err="1"/>
              <a:t>framework</a:t>
            </a:r>
            <a:r>
              <a:rPr lang="vi-VN" dirty="0"/>
              <a:t> </a:t>
            </a:r>
            <a:r>
              <a:rPr lang="vi-VN" dirty="0" err="1"/>
              <a:t>khác</a:t>
            </a:r>
            <a:r>
              <a:rPr lang="vi-VN" dirty="0"/>
              <a:t>.</a:t>
            </a:r>
            <a:endParaRPr lang="en-GB" dirty="0"/>
          </a:p>
          <a:p>
            <a:r>
              <a:rPr lang="vi-VN" dirty="0" err="1"/>
              <a:t>tạo</a:t>
            </a:r>
            <a:r>
              <a:rPr lang="vi-VN" dirty="0"/>
              <a:t> ra </a:t>
            </a:r>
            <a:r>
              <a:rPr lang="vi-VN" dirty="0" err="1"/>
              <a:t>một</a:t>
            </a:r>
            <a:r>
              <a:rPr lang="vi-VN" dirty="0"/>
              <a:t> </a:t>
            </a:r>
            <a:r>
              <a:rPr lang="vi-VN" dirty="0" err="1"/>
              <a:t>component</a:t>
            </a:r>
            <a:r>
              <a:rPr lang="vi-VN" dirty="0"/>
              <a:t> </a:t>
            </a:r>
            <a:r>
              <a:rPr lang="vi-VN" dirty="0" err="1"/>
              <a:t>bằng</a:t>
            </a:r>
            <a:r>
              <a:rPr lang="vi-VN" dirty="0"/>
              <a:t> </a:t>
            </a:r>
            <a:r>
              <a:rPr lang="vi-VN" dirty="0" err="1"/>
              <a:t>các</a:t>
            </a:r>
            <a:r>
              <a:rPr lang="vi-VN" dirty="0"/>
              <a:t> </a:t>
            </a:r>
            <a:r>
              <a:rPr lang="vi-VN" dirty="0" err="1"/>
              <a:t>gọi</a:t>
            </a:r>
            <a:r>
              <a:rPr lang="vi-VN" dirty="0"/>
              <a:t> phương </a:t>
            </a:r>
            <a:r>
              <a:rPr lang="vi-VN" dirty="0" err="1"/>
              <a:t>thức</a:t>
            </a:r>
            <a:r>
              <a:rPr lang="vi-VN" dirty="0"/>
              <a:t> </a:t>
            </a:r>
            <a:r>
              <a:rPr lang="vi-VN" dirty="0" err="1"/>
              <a:t>createClass</a:t>
            </a:r>
            <a:r>
              <a:rPr lang="vi-VN" dirty="0"/>
              <a:t> </a:t>
            </a:r>
            <a:r>
              <a:rPr lang="vi-VN" dirty="0" err="1"/>
              <a:t>của</a:t>
            </a:r>
            <a:r>
              <a:rPr lang="vi-VN" dirty="0"/>
              <a:t> </a:t>
            </a:r>
            <a:r>
              <a:rPr lang="vi-VN" dirty="0" err="1"/>
              <a:t>đối</a:t>
            </a:r>
            <a:r>
              <a:rPr lang="vi-VN" dirty="0"/>
              <a:t> </a:t>
            </a:r>
            <a:r>
              <a:rPr lang="vi-VN" dirty="0" err="1"/>
              <a:t>tượng</a:t>
            </a:r>
            <a:r>
              <a:rPr lang="vi-VN" dirty="0"/>
              <a:t> </a:t>
            </a:r>
            <a:r>
              <a:rPr lang="vi-VN" dirty="0" err="1"/>
              <a:t>React</a:t>
            </a:r>
            <a:endParaRPr lang="en-GB" dirty="0"/>
          </a:p>
        </p:txBody>
      </p:sp>
      <p:sp>
        <p:nvSpPr>
          <p:cNvPr id="4" name="Slide Number Placeholder 3"/>
          <p:cNvSpPr>
            <a:spLocks noGrp="1"/>
          </p:cNvSpPr>
          <p:nvPr>
            <p:ph type="sldNum" sz="quarter" idx="10"/>
          </p:nvPr>
        </p:nvSpPr>
        <p:spPr/>
        <p:txBody>
          <a:bodyPr/>
          <a:lstStyle/>
          <a:p>
            <a:fld id="{256E2AEC-3570-4D32-BED4-C425F6EC2715}" type="slidenum">
              <a:rPr lang="en-GB" smtClean="0"/>
              <a:t>10</a:t>
            </a:fld>
            <a:endParaRPr lang="en-GB"/>
          </a:p>
        </p:txBody>
      </p:sp>
    </p:spTree>
    <p:extLst>
      <p:ext uri="{BB962C8B-B14F-4D97-AF65-F5344CB8AC3E}">
        <p14:creationId xmlns:p14="http://schemas.microsoft.com/office/powerpoint/2010/main" val="3088147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err="1"/>
              <a:t>chứ</a:t>
            </a:r>
            <a:r>
              <a:rPr lang="vi-VN" dirty="0"/>
              <a:t> không </a:t>
            </a:r>
            <a:r>
              <a:rPr lang="vi-VN" dirty="0" err="1"/>
              <a:t>dùng</a:t>
            </a:r>
            <a:r>
              <a:rPr lang="vi-VN" dirty="0"/>
              <a:t> </a:t>
            </a:r>
            <a:r>
              <a:rPr lang="vi-VN" dirty="0" err="1"/>
              <a:t>template</a:t>
            </a:r>
            <a:r>
              <a:rPr lang="vi-VN" dirty="0"/>
              <a:t> như </a:t>
            </a:r>
            <a:r>
              <a:rPr lang="vi-VN" dirty="0" err="1"/>
              <a:t>các</a:t>
            </a:r>
            <a:r>
              <a:rPr lang="vi-VN" dirty="0"/>
              <a:t> </a:t>
            </a:r>
            <a:r>
              <a:rPr lang="vi-VN" dirty="0" err="1"/>
              <a:t>framework</a:t>
            </a:r>
            <a:r>
              <a:rPr lang="vi-VN" dirty="0"/>
              <a:t> </a:t>
            </a:r>
            <a:r>
              <a:rPr lang="vi-VN" dirty="0" err="1"/>
              <a:t>khác</a:t>
            </a:r>
            <a:r>
              <a:rPr lang="vi-VN" dirty="0"/>
              <a:t>.</a:t>
            </a:r>
            <a:endParaRPr lang="en-GB" dirty="0"/>
          </a:p>
          <a:p>
            <a:r>
              <a:rPr lang="vi-VN" dirty="0" err="1"/>
              <a:t>tạo</a:t>
            </a:r>
            <a:r>
              <a:rPr lang="vi-VN" dirty="0"/>
              <a:t> ra </a:t>
            </a:r>
            <a:r>
              <a:rPr lang="vi-VN" dirty="0" err="1"/>
              <a:t>một</a:t>
            </a:r>
            <a:r>
              <a:rPr lang="vi-VN" dirty="0"/>
              <a:t> </a:t>
            </a:r>
            <a:r>
              <a:rPr lang="vi-VN" dirty="0" err="1"/>
              <a:t>component</a:t>
            </a:r>
            <a:r>
              <a:rPr lang="vi-VN" dirty="0"/>
              <a:t> </a:t>
            </a:r>
            <a:r>
              <a:rPr lang="vi-VN" dirty="0" err="1"/>
              <a:t>bằng</a:t>
            </a:r>
            <a:r>
              <a:rPr lang="vi-VN" dirty="0"/>
              <a:t> </a:t>
            </a:r>
            <a:r>
              <a:rPr lang="vi-VN" dirty="0" err="1"/>
              <a:t>các</a:t>
            </a:r>
            <a:r>
              <a:rPr lang="vi-VN" dirty="0"/>
              <a:t> </a:t>
            </a:r>
            <a:r>
              <a:rPr lang="vi-VN" dirty="0" err="1"/>
              <a:t>gọi</a:t>
            </a:r>
            <a:r>
              <a:rPr lang="vi-VN" dirty="0"/>
              <a:t> phương </a:t>
            </a:r>
            <a:r>
              <a:rPr lang="vi-VN" dirty="0" err="1"/>
              <a:t>thức</a:t>
            </a:r>
            <a:r>
              <a:rPr lang="vi-VN" dirty="0"/>
              <a:t> </a:t>
            </a:r>
            <a:r>
              <a:rPr lang="vi-VN" dirty="0" err="1"/>
              <a:t>createClass</a:t>
            </a:r>
            <a:r>
              <a:rPr lang="vi-VN" dirty="0"/>
              <a:t> </a:t>
            </a:r>
            <a:r>
              <a:rPr lang="vi-VN" dirty="0" err="1"/>
              <a:t>của</a:t>
            </a:r>
            <a:r>
              <a:rPr lang="vi-VN" dirty="0"/>
              <a:t> </a:t>
            </a:r>
            <a:r>
              <a:rPr lang="vi-VN" dirty="0" err="1"/>
              <a:t>đối</a:t>
            </a:r>
            <a:r>
              <a:rPr lang="vi-VN" dirty="0"/>
              <a:t> </a:t>
            </a:r>
            <a:r>
              <a:rPr lang="vi-VN" dirty="0" err="1"/>
              <a:t>tượng</a:t>
            </a:r>
            <a:r>
              <a:rPr lang="vi-VN" dirty="0"/>
              <a:t> </a:t>
            </a:r>
            <a:r>
              <a:rPr lang="vi-VN" dirty="0" err="1"/>
              <a:t>React</a:t>
            </a:r>
            <a:endParaRPr lang="en-GB" dirty="0"/>
          </a:p>
        </p:txBody>
      </p:sp>
      <p:sp>
        <p:nvSpPr>
          <p:cNvPr id="4" name="Slide Number Placeholder 3"/>
          <p:cNvSpPr>
            <a:spLocks noGrp="1"/>
          </p:cNvSpPr>
          <p:nvPr>
            <p:ph type="sldNum" sz="quarter" idx="10"/>
          </p:nvPr>
        </p:nvSpPr>
        <p:spPr/>
        <p:txBody>
          <a:bodyPr/>
          <a:lstStyle/>
          <a:p>
            <a:fld id="{256E2AEC-3570-4D32-BED4-C425F6EC2715}" type="slidenum">
              <a:rPr lang="en-GB" smtClean="0"/>
              <a:t>11</a:t>
            </a:fld>
            <a:endParaRPr lang="en-GB"/>
          </a:p>
        </p:txBody>
      </p:sp>
    </p:spTree>
    <p:extLst>
      <p:ext uri="{BB962C8B-B14F-4D97-AF65-F5344CB8AC3E}">
        <p14:creationId xmlns:p14="http://schemas.microsoft.com/office/powerpoint/2010/main" val="2564268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err="1"/>
              <a:t>chứ</a:t>
            </a:r>
            <a:r>
              <a:rPr lang="vi-VN" dirty="0"/>
              <a:t> không </a:t>
            </a:r>
            <a:r>
              <a:rPr lang="vi-VN" dirty="0" err="1"/>
              <a:t>dùng</a:t>
            </a:r>
            <a:r>
              <a:rPr lang="vi-VN" dirty="0"/>
              <a:t> </a:t>
            </a:r>
            <a:r>
              <a:rPr lang="vi-VN" dirty="0" err="1"/>
              <a:t>template</a:t>
            </a:r>
            <a:r>
              <a:rPr lang="vi-VN" dirty="0"/>
              <a:t> như </a:t>
            </a:r>
            <a:r>
              <a:rPr lang="vi-VN" dirty="0" err="1"/>
              <a:t>các</a:t>
            </a:r>
            <a:r>
              <a:rPr lang="vi-VN" dirty="0"/>
              <a:t> </a:t>
            </a:r>
            <a:r>
              <a:rPr lang="vi-VN" dirty="0" err="1"/>
              <a:t>framework</a:t>
            </a:r>
            <a:r>
              <a:rPr lang="vi-VN" dirty="0"/>
              <a:t> </a:t>
            </a:r>
            <a:r>
              <a:rPr lang="vi-VN" dirty="0" err="1"/>
              <a:t>khác</a:t>
            </a:r>
            <a:r>
              <a:rPr lang="vi-VN" dirty="0"/>
              <a:t>.</a:t>
            </a:r>
            <a:endParaRPr lang="en-GB" dirty="0"/>
          </a:p>
          <a:p>
            <a:r>
              <a:rPr lang="vi-VN" dirty="0" err="1"/>
              <a:t>tạo</a:t>
            </a:r>
            <a:r>
              <a:rPr lang="vi-VN" dirty="0"/>
              <a:t> ra </a:t>
            </a:r>
            <a:r>
              <a:rPr lang="vi-VN" dirty="0" err="1"/>
              <a:t>một</a:t>
            </a:r>
            <a:r>
              <a:rPr lang="vi-VN" dirty="0"/>
              <a:t> </a:t>
            </a:r>
            <a:r>
              <a:rPr lang="vi-VN" dirty="0" err="1"/>
              <a:t>component</a:t>
            </a:r>
            <a:r>
              <a:rPr lang="vi-VN" dirty="0"/>
              <a:t> </a:t>
            </a:r>
            <a:r>
              <a:rPr lang="vi-VN" dirty="0" err="1"/>
              <a:t>bằng</a:t>
            </a:r>
            <a:r>
              <a:rPr lang="vi-VN" dirty="0"/>
              <a:t> </a:t>
            </a:r>
            <a:r>
              <a:rPr lang="vi-VN" dirty="0" err="1"/>
              <a:t>các</a:t>
            </a:r>
            <a:r>
              <a:rPr lang="vi-VN" dirty="0"/>
              <a:t> </a:t>
            </a:r>
            <a:r>
              <a:rPr lang="vi-VN" dirty="0" err="1"/>
              <a:t>gọi</a:t>
            </a:r>
            <a:r>
              <a:rPr lang="vi-VN" dirty="0"/>
              <a:t> phương </a:t>
            </a:r>
            <a:r>
              <a:rPr lang="vi-VN" dirty="0" err="1"/>
              <a:t>thức</a:t>
            </a:r>
            <a:r>
              <a:rPr lang="vi-VN" dirty="0"/>
              <a:t> </a:t>
            </a:r>
            <a:r>
              <a:rPr lang="vi-VN" dirty="0" err="1"/>
              <a:t>createClass</a:t>
            </a:r>
            <a:r>
              <a:rPr lang="vi-VN" dirty="0"/>
              <a:t> </a:t>
            </a:r>
            <a:r>
              <a:rPr lang="vi-VN" dirty="0" err="1"/>
              <a:t>của</a:t>
            </a:r>
            <a:r>
              <a:rPr lang="vi-VN" dirty="0"/>
              <a:t> </a:t>
            </a:r>
            <a:r>
              <a:rPr lang="vi-VN" dirty="0" err="1"/>
              <a:t>đối</a:t>
            </a:r>
            <a:r>
              <a:rPr lang="vi-VN" dirty="0"/>
              <a:t> </a:t>
            </a:r>
            <a:r>
              <a:rPr lang="vi-VN" dirty="0" err="1"/>
              <a:t>tượng</a:t>
            </a:r>
            <a:r>
              <a:rPr lang="vi-VN" dirty="0"/>
              <a:t> </a:t>
            </a:r>
            <a:r>
              <a:rPr lang="vi-VN" dirty="0" err="1"/>
              <a:t>React</a:t>
            </a:r>
            <a:endParaRPr lang="en-GB" dirty="0"/>
          </a:p>
        </p:txBody>
      </p:sp>
      <p:sp>
        <p:nvSpPr>
          <p:cNvPr id="4" name="Slide Number Placeholder 3"/>
          <p:cNvSpPr>
            <a:spLocks noGrp="1"/>
          </p:cNvSpPr>
          <p:nvPr>
            <p:ph type="sldNum" sz="quarter" idx="10"/>
          </p:nvPr>
        </p:nvSpPr>
        <p:spPr/>
        <p:txBody>
          <a:bodyPr/>
          <a:lstStyle/>
          <a:p>
            <a:fld id="{256E2AEC-3570-4D32-BED4-C425F6EC2715}" type="slidenum">
              <a:rPr lang="en-GB" smtClean="0"/>
              <a:t>12</a:t>
            </a:fld>
            <a:endParaRPr lang="en-GB"/>
          </a:p>
        </p:txBody>
      </p:sp>
    </p:spTree>
    <p:extLst>
      <p:ext uri="{BB962C8B-B14F-4D97-AF65-F5344CB8AC3E}">
        <p14:creationId xmlns:p14="http://schemas.microsoft.com/office/powerpoint/2010/main" val="3825123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27108-5D48-407D-A225-7E4AA3E05E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B6961C-9328-41DF-92DD-4E0CF1116A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F3458AD-67A6-4BE5-A84D-D2123CB7EEB1}"/>
              </a:ext>
            </a:extLst>
          </p:cNvPr>
          <p:cNvSpPr>
            <a:spLocks noGrp="1"/>
          </p:cNvSpPr>
          <p:nvPr>
            <p:ph type="dt" sz="half" idx="10"/>
          </p:nvPr>
        </p:nvSpPr>
        <p:spPr/>
        <p:txBody>
          <a:bodyPr/>
          <a:lstStyle/>
          <a:p>
            <a:fld id="{0F562B2F-6A6C-4719-927A-8C2EA62AF207}" type="datetimeFigureOut">
              <a:rPr lang="en-GB" smtClean="0"/>
              <a:t>15/05/2017</a:t>
            </a:fld>
            <a:endParaRPr lang="en-GB"/>
          </a:p>
        </p:txBody>
      </p:sp>
      <p:sp>
        <p:nvSpPr>
          <p:cNvPr id="5" name="Footer Placeholder 4">
            <a:extLst>
              <a:ext uri="{FF2B5EF4-FFF2-40B4-BE49-F238E27FC236}">
                <a16:creationId xmlns:a16="http://schemas.microsoft.com/office/drawing/2014/main" id="{D6276875-C99D-4453-AA4C-A2D3302268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ED3CE4-118D-4C37-9535-29D83EFF8DBE}"/>
              </a:ext>
            </a:extLst>
          </p:cNvPr>
          <p:cNvSpPr>
            <a:spLocks noGrp="1"/>
          </p:cNvSpPr>
          <p:nvPr>
            <p:ph type="sldNum" sz="quarter" idx="12"/>
          </p:nvPr>
        </p:nvSpPr>
        <p:spPr/>
        <p:txBody>
          <a:bodyPr/>
          <a:lstStyle/>
          <a:p>
            <a:fld id="{8835B497-0652-4420-9C5D-E0F013A774E0}" type="slidenum">
              <a:rPr lang="en-GB" smtClean="0"/>
              <a:t>‹#›</a:t>
            </a:fld>
            <a:endParaRPr lang="en-GB"/>
          </a:p>
        </p:txBody>
      </p:sp>
    </p:spTree>
    <p:extLst>
      <p:ext uri="{BB962C8B-B14F-4D97-AF65-F5344CB8AC3E}">
        <p14:creationId xmlns:p14="http://schemas.microsoft.com/office/powerpoint/2010/main" val="4151935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F0794-BF77-43FE-89B0-0335F313872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05C8FF3-651A-49D1-A490-4B87D8AFD55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282ECE-FF2F-41C4-A680-4D1CD977E77E}"/>
              </a:ext>
            </a:extLst>
          </p:cNvPr>
          <p:cNvSpPr>
            <a:spLocks noGrp="1"/>
          </p:cNvSpPr>
          <p:nvPr>
            <p:ph type="dt" sz="half" idx="10"/>
          </p:nvPr>
        </p:nvSpPr>
        <p:spPr/>
        <p:txBody>
          <a:bodyPr/>
          <a:lstStyle/>
          <a:p>
            <a:fld id="{0F562B2F-6A6C-4719-927A-8C2EA62AF207}" type="datetimeFigureOut">
              <a:rPr lang="en-GB" smtClean="0"/>
              <a:t>15/05/2017</a:t>
            </a:fld>
            <a:endParaRPr lang="en-GB"/>
          </a:p>
        </p:txBody>
      </p:sp>
      <p:sp>
        <p:nvSpPr>
          <p:cNvPr id="5" name="Footer Placeholder 4">
            <a:extLst>
              <a:ext uri="{FF2B5EF4-FFF2-40B4-BE49-F238E27FC236}">
                <a16:creationId xmlns:a16="http://schemas.microsoft.com/office/drawing/2014/main" id="{61E5B6E4-DFEC-4B3F-B80E-4F00F16EB3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FFA197-EAF0-4BD0-A180-9241138DB50D}"/>
              </a:ext>
            </a:extLst>
          </p:cNvPr>
          <p:cNvSpPr>
            <a:spLocks noGrp="1"/>
          </p:cNvSpPr>
          <p:nvPr>
            <p:ph type="sldNum" sz="quarter" idx="12"/>
          </p:nvPr>
        </p:nvSpPr>
        <p:spPr/>
        <p:txBody>
          <a:bodyPr/>
          <a:lstStyle/>
          <a:p>
            <a:fld id="{8835B497-0652-4420-9C5D-E0F013A774E0}" type="slidenum">
              <a:rPr lang="en-GB" smtClean="0"/>
              <a:t>‹#›</a:t>
            </a:fld>
            <a:endParaRPr lang="en-GB"/>
          </a:p>
        </p:txBody>
      </p:sp>
    </p:spTree>
    <p:extLst>
      <p:ext uri="{BB962C8B-B14F-4D97-AF65-F5344CB8AC3E}">
        <p14:creationId xmlns:p14="http://schemas.microsoft.com/office/powerpoint/2010/main" val="3350083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2DB3BE-5366-4235-BFCC-BC7E916CFF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C3275D2-2699-45F2-B85C-7B53EA9683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7868279-08EF-44B8-BAA1-C0D841A7520D}"/>
              </a:ext>
            </a:extLst>
          </p:cNvPr>
          <p:cNvSpPr>
            <a:spLocks noGrp="1"/>
          </p:cNvSpPr>
          <p:nvPr>
            <p:ph type="dt" sz="half" idx="10"/>
          </p:nvPr>
        </p:nvSpPr>
        <p:spPr/>
        <p:txBody>
          <a:bodyPr/>
          <a:lstStyle/>
          <a:p>
            <a:fld id="{0F562B2F-6A6C-4719-927A-8C2EA62AF207}" type="datetimeFigureOut">
              <a:rPr lang="en-GB" smtClean="0"/>
              <a:t>15/05/2017</a:t>
            </a:fld>
            <a:endParaRPr lang="en-GB"/>
          </a:p>
        </p:txBody>
      </p:sp>
      <p:sp>
        <p:nvSpPr>
          <p:cNvPr id="5" name="Footer Placeholder 4">
            <a:extLst>
              <a:ext uri="{FF2B5EF4-FFF2-40B4-BE49-F238E27FC236}">
                <a16:creationId xmlns:a16="http://schemas.microsoft.com/office/drawing/2014/main" id="{EA68A543-732B-4506-B275-2FB47FE99D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05B557A-EB26-4211-841A-92D22D89C8FE}"/>
              </a:ext>
            </a:extLst>
          </p:cNvPr>
          <p:cNvSpPr>
            <a:spLocks noGrp="1"/>
          </p:cNvSpPr>
          <p:nvPr>
            <p:ph type="sldNum" sz="quarter" idx="12"/>
          </p:nvPr>
        </p:nvSpPr>
        <p:spPr/>
        <p:txBody>
          <a:bodyPr/>
          <a:lstStyle/>
          <a:p>
            <a:fld id="{8835B497-0652-4420-9C5D-E0F013A774E0}" type="slidenum">
              <a:rPr lang="en-GB" smtClean="0"/>
              <a:t>‹#›</a:t>
            </a:fld>
            <a:endParaRPr lang="en-GB"/>
          </a:p>
        </p:txBody>
      </p:sp>
    </p:spTree>
    <p:extLst>
      <p:ext uri="{BB962C8B-B14F-4D97-AF65-F5344CB8AC3E}">
        <p14:creationId xmlns:p14="http://schemas.microsoft.com/office/powerpoint/2010/main" val="1028633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A85DD-9804-46B7-99E0-6DF2DCC2E13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622FC54-FA41-447F-A21D-A8A982EA45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16386C-3592-456D-8673-7B9E72ADCA09}"/>
              </a:ext>
            </a:extLst>
          </p:cNvPr>
          <p:cNvSpPr>
            <a:spLocks noGrp="1"/>
          </p:cNvSpPr>
          <p:nvPr>
            <p:ph type="dt" sz="half" idx="10"/>
          </p:nvPr>
        </p:nvSpPr>
        <p:spPr/>
        <p:txBody>
          <a:bodyPr/>
          <a:lstStyle/>
          <a:p>
            <a:fld id="{0F562B2F-6A6C-4719-927A-8C2EA62AF207}" type="datetimeFigureOut">
              <a:rPr lang="en-GB" smtClean="0"/>
              <a:t>15/05/2017</a:t>
            </a:fld>
            <a:endParaRPr lang="en-GB"/>
          </a:p>
        </p:txBody>
      </p:sp>
      <p:sp>
        <p:nvSpPr>
          <p:cNvPr id="5" name="Footer Placeholder 4">
            <a:extLst>
              <a:ext uri="{FF2B5EF4-FFF2-40B4-BE49-F238E27FC236}">
                <a16:creationId xmlns:a16="http://schemas.microsoft.com/office/drawing/2014/main" id="{4BAD38C9-C57B-4062-9BDC-4B4A726CF4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07F59E-2CDA-43CC-9D91-3F4C9957EC44}"/>
              </a:ext>
            </a:extLst>
          </p:cNvPr>
          <p:cNvSpPr>
            <a:spLocks noGrp="1"/>
          </p:cNvSpPr>
          <p:nvPr>
            <p:ph type="sldNum" sz="quarter" idx="12"/>
          </p:nvPr>
        </p:nvSpPr>
        <p:spPr/>
        <p:txBody>
          <a:bodyPr/>
          <a:lstStyle/>
          <a:p>
            <a:fld id="{8835B497-0652-4420-9C5D-E0F013A774E0}" type="slidenum">
              <a:rPr lang="en-GB" smtClean="0"/>
              <a:t>‹#›</a:t>
            </a:fld>
            <a:endParaRPr lang="en-GB"/>
          </a:p>
        </p:txBody>
      </p:sp>
    </p:spTree>
    <p:extLst>
      <p:ext uri="{BB962C8B-B14F-4D97-AF65-F5344CB8AC3E}">
        <p14:creationId xmlns:p14="http://schemas.microsoft.com/office/powerpoint/2010/main" val="1977188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52EE-0A99-40B6-B618-D888FFDFB1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8D7F51A-49A1-46E9-9C2C-34F957F24E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D2D9A7C-9DE4-4EAF-956B-F2CBD4FCBEF2}"/>
              </a:ext>
            </a:extLst>
          </p:cNvPr>
          <p:cNvSpPr>
            <a:spLocks noGrp="1"/>
          </p:cNvSpPr>
          <p:nvPr>
            <p:ph type="dt" sz="half" idx="10"/>
          </p:nvPr>
        </p:nvSpPr>
        <p:spPr/>
        <p:txBody>
          <a:bodyPr/>
          <a:lstStyle/>
          <a:p>
            <a:fld id="{0F562B2F-6A6C-4719-927A-8C2EA62AF207}" type="datetimeFigureOut">
              <a:rPr lang="en-GB" smtClean="0"/>
              <a:t>15/05/2017</a:t>
            </a:fld>
            <a:endParaRPr lang="en-GB"/>
          </a:p>
        </p:txBody>
      </p:sp>
      <p:sp>
        <p:nvSpPr>
          <p:cNvPr id="5" name="Footer Placeholder 4">
            <a:extLst>
              <a:ext uri="{FF2B5EF4-FFF2-40B4-BE49-F238E27FC236}">
                <a16:creationId xmlns:a16="http://schemas.microsoft.com/office/drawing/2014/main" id="{32527B57-74E5-46F3-B326-ADF159CC65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0F0146-886E-4C8E-9E15-4D1C2767559E}"/>
              </a:ext>
            </a:extLst>
          </p:cNvPr>
          <p:cNvSpPr>
            <a:spLocks noGrp="1"/>
          </p:cNvSpPr>
          <p:nvPr>
            <p:ph type="sldNum" sz="quarter" idx="12"/>
          </p:nvPr>
        </p:nvSpPr>
        <p:spPr/>
        <p:txBody>
          <a:bodyPr/>
          <a:lstStyle/>
          <a:p>
            <a:fld id="{8835B497-0652-4420-9C5D-E0F013A774E0}" type="slidenum">
              <a:rPr lang="en-GB" smtClean="0"/>
              <a:t>‹#›</a:t>
            </a:fld>
            <a:endParaRPr lang="en-GB"/>
          </a:p>
        </p:txBody>
      </p:sp>
    </p:spTree>
    <p:extLst>
      <p:ext uri="{BB962C8B-B14F-4D97-AF65-F5344CB8AC3E}">
        <p14:creationId xmlns:p14="http://schemas.microsoft.com/office/powerpoint/2010/main" val="286626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2D83A-3274-4236-9E91-A247290A37C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B550AFD-2471-43F3-B6B3-BCECD071F42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E0876C2-7C04-47CA-8C10-A2FA90E867F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E11AAD5-F20B-4E37-9D61-0F464CA43365}"/>
              </a:ext>
            </a:extLst>
          </p:cNvPr>
          <p:cNvSpPr>
            <a:spLocks noGrp="1"/>
          </p:cNvSpPr>
          <p:nvPr>
            <p:ph type="dt" sz="half" idx="10"/>
          </p:nvPr>
        </p:nvSpPr>
        <p:spPr/>
        <p:txBody>
          <a:bodyPr/>
          <a:lstStyle/>
          <a:p>
            <a:fld id="{0F562B2F-6A6C-4719-927A-8C2EA62AF207}" type="datetimeFigureOut">
              <a:rPr lang="en-GB" smtClean="0"/>
              <a:t>15/05/2017</a:t>
            </a:fld>
            <a:endParaRPr lang="en-GB"/>
          </a:p>
        </p:txBody>
      </p:sp>
      <p:sp>
        <p:nvSpPr>
          <p:cNvPr id="6" name="Footer Placeholder 5">
            <a:extLst>
              <a:ext uri="{FF2B5EF4-FFF2-40B4-BE49-F238E27FC236}">
                <a16:creationId xmlns:a16="http://schemas.microsoft.com/office/drawing/2014/main" id="{6A415902-5109-40B2-9E78-BC72F2454F5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3CB0E2A-40E2-4D7D-A631-CC8B29985FB9}"/>
              </a:ext>
            </a:extLst>
          </p:cNvPr>
          <p:cNvSpPr>
            <a:spLocks noGrp="1"/>
          </p:cNvSpPr>
          <p:nvPr>
            <p:ph type="sldNum" sz="quarter" idx="12"/>
          </p:nvPr>
        </p:nvSpPr>
        <p:spPr/>
        <p:txBody>
          <a:bodyPr/>
          <a:lstStyle/>
          <a:p>
            <a:fld id="{8835B497-0652-4420-9C5D-E0F013A774E0}" type="slidenum">
              <a:rPr lang="en-GB" smtClean="0"/>
              <a:t>‹#›</a:t>
            </a:fld>
            <a:endParaRPr lang="en-GB"/>
          </a:p>
        </p:txBody>
      </p:sp>
    </p:spTree>
    <p:extLst>
      <p:ext uri="{BB962C8B-B14F-4D97-AF65-F5344CB8AC3E}">
        <p14:creationId xmlns:p14="http://schemas.microsoft.com/office/powerpoint/2010/main" val="1719662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8E5B5-FB25-4376-8EC1-12A8DA1F0D6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CAA1993-9706-401D-99DD-73143D38A8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76CF4C4-EABE-4441-A566-733D92BFAB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48916DE-EEE6-4CBC-9E6B-8E90389639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736FFD-1DA2-4264-8D45-51A88F622F8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29F7B69-3E80-430F-9B5E-E5EDF507A1EF}"/>
              </a:ext>
            </a:extLst>
          </p:cNvPr>
          <p:cNvSpPr>
            <a:spLocks noGrp="1"/>
          </p:cNvSpPr>
          <p:nvPr>
            <p:ph type="dt" sz="half" idx="10"/>
          </p:nvPr>
        </p:nvSpPr>
        <p:spPr/>
        <p:txBody>
          <a:bodyPr/>
          <a:lstStyle/>
          <a:p>
            <a:fld id="{0F562B2F-6A6C-4719-927A-8C2EA62AF207}" type="datetimeFigureOut">
              <a:rPr lang="en-GB" smtClean="0"/>
              <a:t>15/05/2017</a:t>
            </a:fld>
            <a:endParaRPr lang="en-GB"/>
          </a:p>
        </p:txBody>
      </p:sp>
      <p:sp>
        <p:nvSpPr>
          <p:cNvPr id="8" name="Footer Placeholder 7">
            <a:extLst>
              <a:ext uri="{FF2B5EF4-FFF2-40B4-BE49-F238E27FC236}">
                <a16:creationId xmlns:a16="http://schemas.microsoft.com/office/drawing/2014/main" id="{2A188DFE-5715-445C-9148-D978374E73B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0EAE08C-B7D4-4E06-BBEB-36B74F48B812}"/>
              </a:ext>
            </a:extLst>
          </p:cNvPr>
          <p:cNvSpPr>
            <a:spLocks noGrp="1"/>
          </p:cNvSpPr>
          <p:nvPr>
            <p:ph type="sldNum" sz="quarter" idx="12"/>
          </p:nvPr>
        </p:nvSpPr>
        <p:spPr/>
        <p:txBody>
          <a:bodyPr/>
          <a:lstStyle/>
          <a:p>
            <a:fld id="{8835B497-0652-4420-9C5D-E0F013A774E0}" type="slidenum">
              <a:rPr lang="en-GB" smtClean="0"/>
              <a:t>‹#›</a:t>
            </a:fld>
            <a:endParaRPr lang="en-GB"/>
          </a:p>
        </p:txBody>
      </p:sp>
    </p:spTree>
    <p:extLst>
      <p:ext uri="{BB962C8B-B14F-4D97-AF65-F5344CB8AC3E}">
        <p14:creationId xmlns:p14="http://schemas.microsoft.com/office/powerpoint/2010/main" val="2401732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811D-7A4F-45E2-A287-71B709FCABC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0EF9CD-5D5C-48C6-8D48-E16537137D31}"/>
              </a:ext>
            </a:extLst>
          </p:cNvPr>
          <p:cNvSpPr>
            <a:spLocks noGrp="1"/>
          </p:cNvSpPr>
          <p:nvPr>
            <p:ph type="dt" sz="half" idx="10"/>
          </p:nvPr>
        </p:nvSpPr>
        <p:spPr/>
        <p:txBody>
          <a:bodyPr/>
          <a:lstStyle/>
          <a:p>
            <a:fld id="{0F562B2F-6A6C-4719-927A-8C2EA62AF207}" type="datetimeFigureOut">
              <a:rPr lang="en-GB" smtClean="0"/>
              <a:t>15/05/2017</a:t>
            </a:fld>
            <a:endParaRPr lang="en-GB"/>
          </a:p>
        </p:txBody>
      </p:sp>
      <p:sp>
        <p:nvSpPr>
          <p:cNvPr id="4" name="Footer Placeholder 3">
            <a:extLst>
              <a:ext uri="{FF2B5EF4-FFF2-40B4-BE49-F238E27FC236}">
                <a16:creationId xmlns:a16="http://schemas.microsoft.com/office/drawing/2014/main" id="{23252460-BDC7-4838-B93B-5BBC06DC19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7ECE7D2-15BC-4B0F-9902-1B4396CF9E71}"/>
              </a:ext>
            </a:extLst>
          </p:cNvPr>
          <p:cNvSpPr>
            <a:spLocks noGrp="1"/>
          </p:cNvSpPr>
          <p:nvPr>
            <p:ph type="sldNum" sz="quarter" idx="12"/>
          </p:nvPr>
        </p:nvSpPr>
        <p:spPr/>
        <p:txBody>
          <a:bodyPr/>
          <a:lstStyle/>
          <a:p>
            <a:fld id="{8835B497-0652-4420-9C5D-E0F013A774E0}" type="slidenum">
              <a:rPr lang="en-GB" smtClean="0"/>
              <a:t>‹#›</a:t>
            </a:fld>
            <a:endParaRPr lang="en-GB"/>
          </a:p>
        </p:txBody>
      </p:sp>
    </p:spTree>
    <p:extLst>
      <p:ext uri="{BB962C8B-B14F-4D97-AF65-F5344CB8AC3E}">
        <p14:creationId xmlns:p14="http://schemas.microsoft.com/office/powerpoint/2010/main" val="4006874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60A878-6B8A-4A44-A20A-0219E64F299C}"/>
              </a:ext>
            </a:extLst>
          </p:cNvPr>
          <p:cNvSpPr>
            <a:spLocks noGrp="1"/>
          </p:cNvSpPr>
          <p:nvPr>
            <p:ph type="dt" sz="half" idx="10"/>
          </p:nvPr>
        </p:nvSpPr>
        <p:spPr/>
        <p:txBody>
          <a:bodyPr/>
          <a:lstStyle/>
          <a:p>
            <a:fld id="{0F562B2F-6A6C-4719-927A-8C2EA62AF207}" type="datetimeFigureOut">
              <a:rPr lang="en-GB" smtClean="0"/>
              <a:t>15/05/2017</a:t>
            </a:fld>
            <a:endParaRPr lang="en-GB"/>
          </a:p>
        </p:txBody>
      </p:sp>
      <p:sp>
        <p:nvSpPr>
          <p:cNvPr id="3" name="Footer Placeholder 2">
            <a:extLst>
              <a:ext uri="{FF2B5EF4-FFF2-40B4-BE49-F238E27FC236}">
                <a16:creationId xmlns:a16="http://schemas.microsoft.com/office/drawing/2014/main" id="{23A43C96-01C8-4282-BC26-281D09A0AC6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8C6CD58-7500-4ED1-A91F-E1A9590579C1}"/>
              </a:ext>
            </a:extLst>
          </p:cNvPr>
          <p:cNvSpPr>
            <a:spLocks noGrp="1"/>
          </p:cNvSpPr>
          <p:nvPr>
            <p:ph type="sldNum" sz="quarter" idx="12"/>
          </p:nvPr>
        </p:nvSpPr>
        <p:spPr/>
        <p:txBody>
          <a:bodyPr/>
          <a:lstStyle/>
          <a:p>
            <a:fld id="{8835B497-0652-4420-9C5D-E0F013A774E0}" type="slidenum">
              <a:rPr lang="en-GB" smtClean="0"/>
              <a:t>‹#›</a:t>
            </a:fld>
            <a:endParaRPr lang="en-GB"/>
          </a:p>
        </p:txBody>
      </p:sp>
    </p:spTree>
    <p:extLst>
      <p:ext uri="{BB962C8B-B14F-4D97-AF65-F5344CB8AC3E}">
        <p14:creationId xmlns:p14="http://schemas.microsoft.com/office/powerpoint/2010/main" val="1140882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14F58-D7C4-43FA-ACD8-8E6E4051BC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BA4599C-910A-4CD8-90AF-82367D9CAA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F8E2BD1-B6A8-4694-A3C1-E6505EB23E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94B9B7-AF09-48B9-BF9A-57A14690C481}"/>
              </a:ext>
            </a:extLst>
          </p:cNvPr>
          <p:cNvSpPr>
            <a:spLocks noGrp="1"/>
          </p:cNvSpPr>
          <p:nvPr>
            <p:ph type="dt" sz="half" idx="10"/>
          </p:nvPr>
        </p:nvSpPr>
        <p:spPr/>
        <p:txBody>
          <a:bodyPr/>
          <a:lstStyle/>
          <a:p>
            <a:fld id="{0F562B2F-6A6C-4719-927A-8C2EA62AF207}" type="datetimeFigureOut">
              <a:rPr lang="en-GB" smtClean="0"/>
              <a:t>15/05/2017</a:t>
            </a:fld>
            <a:endParaRPr lang="en-GB"/>
          </a:p>
        </p:txBody>
      </p:sp>
      <p:sp>
        <p:nvSpPr>
          <p:cNvPr id="6" name="Footer Placeholder 5">
            <a:extLst>
              <a:ext uri="{FF2B5EF4-FFF2-40B4-BE49-F238E27FC236}">
                <a16:creationId xmlns:a16="http://schemas.microsoft.com/office/drawing/2014/main" id="{4F5024C1-B90B-4AC8-8C0E-7A86368770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E936242-E47E-43AD-932E-6BFA964E8B6B}"/>
              </a:ext>
            </a:extLst>
          </p:cNvPr>
          <p:cNvSpPr>
            <a:spLocks noGrp="1"/>
          </p:cNvSpPr>
          <p:nvPr>
            <p:ph type="sldNum" sz="quarter" idx="12"/>
          </p:nvPr>
        </p:nvSpPr>
        <p:spPr/>
        <p:txBody>
          <a:bodyPr/>
          <a:lstStyle/>
          <a:p>
            <a:fld id="{8835B497-0652-4420-9C5D-E0F013A774E0}" type="slidenum">
              <a:rPr lang="en-GB" smtClean="0"/>
              <a:t>‹#›</a:t>
            </a:fld>
            <a:endParaRPr lang="en-GB"/>
          </a:p>
        </p:txBody>
      </p:sp>
    </p:spTree>
    <p:extLst>
      <p:ext uri="{BB962C8B-B14F-4D97-AF65-F5344CB8AC3E}">
        <p14:creationId xmlns:p14="http://schemas.microsoft.com/office/powerpoint/2010/main" val="2787419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172AC-A5E4-44FD-8284-90DC947E93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E86737E-9E0E-47A7-BF28-54083C0AE9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C5ED5EC-9170-4786-8D97-C17F6EE45E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29A14FA-8977-4FCB-8E91-358766EB159A}"/>
              </a:ext>
            </a:extLst>
          </p:cNvPr>
          <p:cNvSpPr>
            <a:spLocks noGrp="1"/>
          </p:cNvSpPr>
          <p:nvPr>
            <p:ph type="dt" sz="half" idx="10"/>
          </p:nvPr>
        </p:nvSpPr>
        <p:spPr/>
        <p:txBody>
          <a:bodyPr/>
          <a:lstStyle/>
          <a:p>
            <a:fld id="{0F562B2F-6A6C-4719-927A-8C2EA62AF207}" type="datetimeFigureOut">
              <a:rPr lang="en-GB" smtClean="0"/>
              <a:t>15/05/2017</a:t>
            </a:fld>
            <a:endParaRPr lang="en-GB"/>
          </a:p>
        </p:txBody>
      </p:sp>
      <p:sp>
        <p:nvSpPr>
          <p:cNvPr id="6" name="Footer Placeholder 5">
            <a:extLst>
              <a:ext uri="{FF2B5EF4-FFF2-40B4-BE49-F238E27FC236}">
                <a16:creationId xmlns:a16="http://schemas.microsoft.com/office/drawing/2014/main" id="{AF694234-96D4-4C90-BAE5-EF2D5B0F09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B9A66CC-F3DF-4FEB-992C-A5A53774690D}"/>
              </a:ext>
            </a:extLst>
          </p:cNvPr>
          <p:cNvSpPr>
            <a:spLocks noGrp="1"/>
          </p:cNvSpPr>
          <p:nvPr>
            <p:ph type="sldNum" sz="quarter" idx="12"/>
          </p:nvPr>
        </p:nvSpPr>
        <p:spPr/>
        <p:txBody>
          <a:bodyPr/>
          <a:lstStyle/>
          <a:p>
            <a:fld id="{8835B497-0652-4420-9C5D-E0F013A774E0}" type="slidenum">
              <a:rPr lang="en-GB" smtClean="0"/>
              <a:t>‹#›</a:t>
            </a:fld>
            <a:endParaRPr lang="en-GB"/>
          </a:p>
        </p:txBody>
      </p:sp>
    </p:spTree>
    <p:extLst>
      <p:ext uri="{BB962C8B-B14F-4D97-AF65-F5344CB8AC3E}">
        <p14:creationId xmlns:p14="http://schemas.microsoft.com/office/powerpoint/2010/main" val="597668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156C78-327C-42C8-9B77-CF1A4BB83A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FD41C16-BA29-4A0B-A262-F4A092931A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9416BF-21F7-4340-B0C3-5D4E66B263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562B2F-6A6C-4719-927A-8C2EA62AF207}" type="datetimeFigureOut">
              <a:rPr lang="en-GB" smtClean="0"/>
              <a:t>15/05/2017</a:t>
            </a:fld>
            <a:endParaRPr lang="en-GB"/>
          </a:p>
        </p:txBody>
      </p:sp>
      <p:sp>
        <p:nvSpPr>
          <p:cNvPr id="5" name="Footer Placeholder 4">
            <a:extLst>
              <a:ext uri="{FF2B5EF4-FFF2-40B4-BE49-F238E27FC236}">
                <a16:creationId xmlns:a16="http://schemas.microsoft.com/office/drawing/2014/main" id="{77C31666-86CA-4A33-A87B-38241DA93E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9E103F6-4555-4683-8CC0-49E395D7CE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5B497-0652-4420-9C5D-E0F013A774E0}" type="slidenum">
              <a:rPr lang="en-GB" smtClean="0"/>
              <a:t>‹#›</a:t>
            </a:fld>
            <a:endParaRPr lang="en-GB"/>
          </a:p>
        </p:txBody>
      </p:sp>
    </p:spTree>
    <p:extLst>
      <p:ext uri="{BB962C8B-B14F-4D97-AF65-F5344CB8AC3E}">
        <p14:creationId xmlns:p14="http://schemas.microsoft.com/office/powerpoint/2010/main" val="21852260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7EA8-AE87-4BCC-8DB0-645C7EAEF6B6}"/>
              </a:ext>
            </a:extLst>
          </p:cNvPr>
          <p:cNvSpPr>
            <a:spLocks noGrp="1"/>
          </p:cNvSpPr>
          <p:nvPr>
            <p:ph type="ctrTitle"/>
          </p:nvPr>
        </p:nvSpPr>
        <p:spPr>
          <a:xfrm>
            <a:off x="1524000" y="349133"/>
            <a:ext cx="9144000" cy="2387600"/>
          </a:xfrm>
          <a:effectLst>
            <a:outerShdw blurRad="76200" dist="12700" dir="2700000" sy="-23000" kx="-800400" algn="bl" rotWithShape="0">
              <a:srgbClr val="FF0000">
                <a:alpha val="20000"/>
              </a:srgbClr>
            </a:outerShdw>
          </a:effectLst>
        </p:spPr>
        <p:txBody>
          <a:bodyPr>
            <a:noAutofit/>
          </a:bodyPr>
          <a:lstStyle/>
          <a:p>
            <a:r>
              <a:rPr lang="en-GB" b="1" dirty="0" err="1">
                <a:latin typeface="Calibri (Body)"/>
                <a:cs typeface="Times New Roman" panose="02020603050405020304" pitchFamily="18" charset="0"/>
              </a:rPr>
              <a:t>Báo</a:t>
            </a:r>
            <a:r>
              <a:rPr lang="en-GB" b="1" dirty="0">
                <a:latin typeface="Calibri (Body)"/>
                <a:cs typeface="Times New Roman" panose="02020603050405020304" pitchFamily="18" charset="0"/>
              </a:rPr>
              <a:t> </a:t>
            </a:r>
            <a:r>
              <a:rPr lang="en-GB" b="1" dirty="0" err="1">
                <a:latin typeface="Calibri (Body)"/>
                <a:cs typeface="Times New Roman" panose="02020603050405020304" pitchFamily="18" charset="0"/>
              </a:rPr>
              <a:t>cáo</a:t>
            </a:r>
            <a:r>
              <a:rPr lang="en-GB" b="1" dirty="0">
                <a:latin typeface="Calibri (Body)"/>
                <a:cs typeface="Times New Roman" panose="02020603050405020304" pitchFamily="18" charset="0"/>
              </a:rPr>
              <a:t> </a:t>
            </a:r>
            <a:r>
              <a:rPr lang="en-GB" b="1" dirty="0" err="1">
                <a:latin typeface="Calibri (Body)"/>
                <a:cs typeface="Times New Roman" panose="02020603050405020304" pitchFamily="18" charset="0"/>
              </a:rPr>
              <a:t>đề</a:t>
            </a:r>
            <a:r>
              <a:rPr lang="en-GB" b="1" dirty="0">
                <a:latin typeface="Calibri (Body)"/>
                <a:cs typeface="Times New Roman" panose="02020603050405020304" pitchFamily="18" charset="0"/>
              </a:rPr>
              <a:t> </a:t>
            </a:r>
            <a:r>
              <a:rPr lang="en-GB" b="1" dirty="0" err="1">
                <a:latin typeface="Calibri (Body)"/>
                <a:cs typeface="Times New Roman" panose="02020603050405020304" pitchFamily="18" charset="0"/>
              </a:rPr>
              <a:t>tài</a:t>
            </a:r>
            <a:r>
              <a:rPr lang="en-GB" b="1" dirty="0">
                <a:latin typeface="Calibri (Body)"/>
                <a:cs typeface="Times New Roman" panose="02020603050405020304" pitchFamily="18" charset="0"/>
              </a:rPr>
              <a:t> seminar</a:t>
            </a:r>
            <a:br>
              <a:rPr lang="en-GB" b="1" dirty="0">
                <a:latin typeface="Calibri (Body)"/>
                <a:cs typeface="Times New Roman" panose="02020603050405020304" pitchFamily="18" charset="0"/>
              </a:rPr>
            </a:br>
            <a:r>
              <a:rPr lang="en-GB" b="1" dirty="0">
                <a:latin typeface="Calibri (Body)"/>
                <a:cs typeface="Times New Roman" panose="02020603050405020304" pitchFamily="18" charset="0"/>
              </a:rPr>
              <a:t>Môn </a:t>
            </a:r>
            <a:r>
              <a:rPr lang="en-GB" b="1" dirty="0" err="1">
                <a:latin typeface="Calibri (Body)"/>
                <a:cs typeface="Times New Roman" panose="02020603050405020304" pitchFamily="18" charset="0"/>
              </a:rPr>
              <a:t>ứng</a:t>
            </a:r>
            <a:r>
              <a:rPr lang="en-GB" b="1" dirty="0">
                <a:latin typeface="Calibri (Body)"/>
                <a:cs typeface="Times New Roman" panose="02020603050405020304" pitchFamily="18" charset="0"/>
              </a:rPr>
              <a:t> </a:t>
            </a:r>
            <a:r>
              <a:rPr lang="en-GB" b="1" dirty="0" err="1">
                <a:latin typeface="Calibri (Body)"/>
                <a:cs typeface="Times New Roman" panose="02020603050405020304" pitchFamily="18" charset="0"/>
              </a:rPr>
              <a:t>dụng</a:t>
            </a:r>
            <a:r>
              <a:rPr lang="en-GB" b="1" dirty="0">
                <a:latin typeface="Calibri (Body)"/>
                <a:cs typeface="Times New Roman" panose="02020603050405020304" pitchFamily="18" charset="0"/>
              </a:rPr>
              <a:t> </a:t>
            </a:r>
            <a:r>
              <a:rPr lang="en-GB" b="1" dirty="0" err="1">
                <a:latin typeface="Calibri (Body)"/>
                <a:cs typeface="Times New Roman" panose="02020603050405020304" pitchFamily="18" charset="0"/>
              </a:rPr>
              <a:t>phân</a:t>
            </a:r>
            <a:r>
              <a:rPr lang="en-GB" b="1" dirty="0">
                <a:latin typeface="Calibri (Body)"/>
                <a:cs typeface="Times New Roman" panose="02020603050405020304" pitchFamily="18" charset="0"/>
              </a:rPr>
              <a:t> </a:t>
            </a:r>
            <a:r>
              <a:rPr lang="en-GB" b="1" dirty="0" err="1">
                <a:latin typeface="Calibri (Body)"/>
                <a:cs typeface="Times New Roman" panose="02020603050405020304" pitchFamily="18" charset="0"/>
              </a:rPr>
              <a:t>tán</a:t>
            </a:r>
            <a:br>
              <a:rPr lang="en-GB" b="1" dirty="0">
                <a:latin typeface="Calibri (Body)"/>
                <a:cs typeface="Times New Roman" panose="02020603050405020304" pitchFamily="18" charset="0"/>
              </a:rPr>
            </a:br>
            <a:r>
              <a:rPr lang="en-GB" b="1" dirty="0">
                <a:solidFill>
                  <a:srgbClr val="FF0000"/>
                </a:solidFill>
                <a:latin typeface="Calibri (Body)"/>
                <a:cs typeface="Times New Roman" panose="02020603050405020304" pitchFamily="18" charset="0"/>
              </a:rPr>
              <a:t>react + redux</a:t>
            </a:r>
          </a:p>
        </p:txBody>
      </p:sp>
      <p:sp>
        <p:nvSpPr>
          <p:cNvPr id="3" name="Subtitle 2">
            <a:extLst>
              <a:ext uri="{FF2B5EF4-FFF2-40B4-BE49-F238E27FC236}">
                <a16:creationId xmlns:a16="http://schemas.microsoft.com/office/drawing/2014/main" id="{63BC6E37-6A63-4CC2-9C1A-C79E94AC75FC}"/>
              </a:ext>
            </a:extLst>
          </p:cNvPr>
          <p:cNvSpPr>
            <a:spLocks noGrp="1"/>
          </p:cNvSpPr>
          <p:nvPr>
            <p:ph type="subTitle" idx="1"/>
          </p:nvPr>
        </p:nvSpPr>
        <p:spPr>
          <a:xfrm>
            <a:off x="679938" y="3640854"/>
            <a:ext cx="9144000" cy="1655762"/>
          </a:xfrm>
        </p:spPr>
        <p:txBody>
          <a:bodyPr>
            <a:normAutofit/>
          </a:bodyPr>
          <a:lstStyle/>
          <a:p>
            <a:pPr algn="l"/>
            <a:r>
              <a:rPr lang="en-GB" dirty="0">
                <a:latin typeface="Calibri (Body)"/>
                <a:cs typeface="Times New Roman" panose="02020603050405020304" pitchFamily="18" charset="0"/>
              </a:rPr>
              <a:t>1412183 – </a:t>
            </a:r>
            <a:r>
              <a:rPr lang="en-GB" dirty="0" err="1">
                <a:latin typeface="Calibri (Body)"/>
                <a:cs typeface="Times New Roman" panose="02020603050405020304" pitchFamily="18" charset="0"/>
              </a:rPr>
              <a:t>Phạm</a:t>
            </a:r>
            <a:r>
              <a:rPr lang="en-GB" dirty="0">
                <a:latin typeface="Calibri (Body)"/>
                <a:cs typeface="Times New Roman" panose="02020603050405020304" pitchFamily="18" charset="0"/>
              </a:rPr>
              <a:t> </a:t>
            </a:r>
            <a:r>
              <a:rPr lang="en-GB" dirty="0" err="1">
                <a:latin typeface="Calibri (Body)"/>
                <a:cs typeface="Times New Roman" panose="02020603050405020304" pitchFamily="18" charset="0"/>
              </a:rPr>
              <a:t>Quốc</a:t>
            </a:r>
            <a:r>
              <a:rPr lang="en-GB" dirty="0">
                <a:latin typeface="Calibri (Body)"/>
                <a:cs typeface="Times New Roman" panose="02020603050405020304" pitchFamily="18" charset="0"/>
              </a:rPr>
              <a:t> </a:t>
            </a:r>
            <a:r>
              <a:rPr lang="en-GB" dirty="0" err="1">
                <a:latin typeface="Calibri (Body)"/>
                <a:cs typeface="Times New Roman" panose="02020603050405020304" pitchFamily="18" charset="0"/>
              </a:rPr>
              <a:t>Hoàng</a:t>
            </a:r>
            <a:endParaRPr lang="en-GB" dirty="0">
              <a:latin typeface="Calibri (Body)"/>
              <a:cs typeface="Times New Roman" panose="02020603050405020304" pitchFamily="18" charset="0"/>
            </a:endParaRPr>
          </a:p>
          <a:p>
            <a:pPr algn="l"/>
            <a:r>
              <a:rPr lang="en-GB" dirty="0">
                <a:latin typeface="Calibri (Body)"/>
                <a:cs typeface="Times New Roman" panose="02020603050405020304" pitchFamily="18" charset="0"/>
              </a:rPr>
              <a:t>1412199-Hà </a:t>
            </a:r>
            <a:r>
              <a:rPr lang="en-GB" dirty="0" err="1">
                <a:latin typeface="Calibri (Body)"/>
                <a:cs typeface="Times New Roman" panose="02020603050405020304" pitchFamily="18" charset="0"/>
              </a:rPr>
              <a:t>Ngọc</a:t>
            </a:r>
            <a:r>
              <a:rPr lang="en-GB" dirty="0">
                <a:latin typeface="Calibri (Body)"/>
                <a:cs typeface="Times New Roman" panose="02020603050405020304" pitchFamily="18" charset="0"/>
              </a:rPr>
              <a:t> </a:t>
            </a:r>
            <a:r>
              <a:rPr lang="en-GB" dirty="0" err="1">
                <a:latin typeface="Calibri (Body)"/>
                <a:cs typeface="Times New Roman" panose="02020603050405020304" pitchFamily="18" charset="0"/>
              </a:rPr>
              <a:t>Huy</a:t>
            </a:r>
            <a:endParaRPr lang="en-GB" dirty="0">
              <a:latin typeface="Calibri (Body)"/>
              <a:cs typeface="Times New Roman" panose="02020603050405020304" pitchFamily="18" charset="0"/>
            </a:endParaRPr>
          </a:p>
          <a:p>
            <a:pPr algn="l"/>
            <a:r>
              <a:rPr lang="en-GB" dirty="0">
                <a:latin typeface="Calibri (Body)"/>
                <a:cs typeface="Times New Roman" panose="02020603050405020304" pitchFamily="18" charset="0"/>
              </a:rPr>
              <a:t>GVHD: </a:t>
            </a:r>
            <a:r>
              <a:rPr lang="en-GB" dirty="0" err="1">
                <a:latin typeface="Calibri (Body)"/>
                <a:cs typeface="Times New Roman" panose="02020603050405020304" pitchFamily="18" charset="0"/>
              </a:rPr>
              <a:t>Hoàng</a:t>
            </a:r>
            <a:r>
              <a:rPr lang="en-GB" dirty="0">
                <a:latin typeface="Calibri (Body)"/>
                <a:cs typeface="Times New Roman" panose="02020603050405020304" pitchFamily="18" charset="0"/>
              </a:rPr>
              <a:t> Anh Tú</a:t>
            </a:r>
          </a:p>
        </p:txBody>
      </p:sp>
      <p:sp>
        <p:nvSpPr>
          <p:cNvPr id="5" name="TextBox 4">
            <a:extLst>
              <a:ext uri="{FF2B5EF4-FFF2-40B4-BE49-F238E27FC236}">
                <a16:creationId xmlns:a16="http://schemas.microsoft.com/office/drawing/2014/main" id="{E599FD0F-C81D-4931-B925-16DFE178ECAC}"/>
              </a:ext>
            </a:extLst>
          </p:cNvPr>
          <p:cNvSpPr txBox="1"/>
          <p:nvPr/>
        </p:nvSpPr>
        <p:spPr>
          <a:xfrm flipH="1">
            <a:off x="4496198" y="5645426"/>
            <a:ext cx="5976730" cy="430887"/>
          </a:xfrm>
          <a:prstGeom prst="rect">
            <a:avLst/>
          </a:prstGeom>
          <a:noFill/>
        </p:spPr>
        <p:txBody>
          <a:bodyPr wrap="square" rtlCol="0">
            <a:spAutoFit/>
          </a:bodyPr>
          <a:lstStyle/>
          <a:p>
            <a:pPr algn="r"/>
            <a:r>
              <a:rPr lang="en-GB" sz="2200" i="1" dirty="0" err="1">
                <a:latin typeface="Calibri (Body)"/>
                <a:cs typeface="Times New Roman" panose="02020603050405020304" pitchFamily="18" charset="0"/>
              </a:rPr>
              <a:t>Hồ</a:t>
            </a:r>
            <a:r>
              <a:rPr lang="en-GB" sz="2200" i="1" dirty="0">
                <a:latin typeface="Calibri (Body)"/>
                <a:cs typeface="Times New Roman" panose="02020603050405020304" pitchFamily="18" charset="0"/>
              </a:rPr>
              <a:t> </a:t>
            </a:r>
            <a:r>
              <a:rPr lang="en-GB" sz="2200" i="1" dirty="0" err="1">
                <a:latin typeface="Calibri (Body)"/>
                <a:cs typeface="Times New Roman" panose="02020603050405020304" pitchFamily="18" charset="0"/>
              </a:rPr>
              <a:t>chí</a:t>
            </a:r>
            <a:r>
              <a:rPr lang="en-GB" sz="2200" i="1" dirty="0">
                <a:latin typeface="Calibri (Body)"/>
                <a:cs typeface="Times New Roman" panose="02020603050405020304" pitchFamily="18" charset="0"/>
              </a:rPr>
              <a:t> </a:t>
            </a:r>
            <a:r>
              <a:rPr lang="en-GB" sz="2200" i="1" dirty="0" err="1">
                <a:latin typeface="Calibri (Body)"/>
                <a:cs typeface="Times New Roman" panose="02020603050405020304" pitchFamily="18" charset="0"/>
              </a:rPr>
              <a:t>minh</a:t>
            </a:r>
            <a:r>
              <a:rPr lang="en-GB" sz="2200" i="1" dirty="0">
                <a:latin typeface="Calibri (Body)"/>
                <a:cs typeface="Times New Roman" panose="02020603050405020304" pitchFamily="18" charset="0"/>
              </a:rPr>
              <a:t>, 16-05-2017</a:t>
            </a:r>
          </a:p>
        </p:txBody>
      </p:sp>
    </p:spTree>
    <p:extLst>
      <p:ext uri="{BB962C8B-B14F-4D97-AF65-F5344CB8AC3E}">
        <p14:creationId xmlns:p14="http://schemas.microsoft.com/office/powerpoint/2010/main" val="3716686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6572FA-E72E-426D-998B-32EA837FFD0D}"/>
              </a:ext>
            </a:extLst>
          </p:cNvPr>
          <p:cNvSpPr>
            <a:spLocks noGrp="1"/>
          </p:cNvSpPr>
          <p:nvPr>
            <p:ph type="title"/>
          </p:nvPr>
        </p:nvSpPr>
        <p:spPr/>
        <p:txBody>
          <a:bodyPr/>
          <a:lstStyle/>
          <a:p>
            <a:pPr algn="ctr"/>
            <a:r>
              <a:rPr lang="en-GB" b="1" dirty="0">
                <a:latin typeface="Times New Roman" panose="02020603050405020304" pitchFamily="18" charset="0"/>
                <a:cs typeface="Times New Roman" panose="02020603050405020304" pitchFamily="18" charset="0"/>
              </a:rPr>
              <a:t>React – Component</a:t>
            </a:r>
          </a:p>
        </p:txBody>
      </p:sp>
      <p:sp>
        <p:nvSpPr>
          <p:cNvPr id="7" name="Content Placeholder 6">
            <a:extLst>
              <a:ext uri="{FF2B5EF4-FFF2-40B4-BE49-F238E27FC236}">
                <a16:creationId xmlns:a16="http://schemas.microsoft.com/office/drawing/2014/main" id="{7C1F959D-A167-4A3D-936B-486B19888E4C}"/>
              </a:ext>
            </a:extLst>
          </p:cNvPr>
          <p:cNvSpPr>
            <a:spLocks noGrp="1"/>
          </p:cNvSpPr>
          <p:nvPr>
            <p:ph idx="1"/>
          </p:nvPr>
        </p:nvSpPr>
        <p:spPr>
          <a:xfrm>
            <a:off x="838200" y="1825624"/>
            <a:ext cx="10515600" cy="5032375"/>
          </a:xfrm>
        </p:spPr>
        <p:txBody>
          <a:bodyPr>
            <a:normAutofit/>
          </a:bodyPr>
          <a:lstStyle/>
          <a:p>
            <a:pPr>
              <a:buFont typeface="Wingdings" panose="05000000000000000000" pitchFamily="2" charset="2"/>
              <a:buChar char="ü"/>
            </a:pPr>
            <a:r>
              <a:rPr lang="vi-VN" dirty="0">
                <a:latin typeface="+mj-lt"/>
                <a:cs typeface="Times New Roman" panose="02020603050405020304" pitchFamily="18" charset="0"/>
              </a:rPr>
              <a:t>React được xây dựng xung quanh các component</a:t>
            </a:r>
            <a:endParaRPr lang="en-GB" dirty="0">
              <a:latin typeface="+mj-lt"/>
              <a:cs typeface="Times New Roman" panose="02020603050405020304" pitchFamily="18" charset="0"/>
            </a:endParaRPr>
          </a:p>
          <a:p>
            <a:pPr>
              <a:buFont typeface="Wingdings" panose="05000000000000000000" pitchFamily="2" charset="2"/>
              <a:buChar char="ü"/>
            </a:pPr>
            <a:r>
              <a:rPr lang="vi-VN" dirty="0">
                <a:latin typeface="+mj-lt"/>
                <a:cs typeface="Times New Roman" panose="02020603050405020304" pitchFamily="18" charset="0"/>
              </a:rPr>
              <a:t>có thể tạo ra một component bằng các gọi phương thức createClass của đối tượng React</a:t>
            </a:r>
            <a:r>
              <a:rPr lang="en-GB" dirty="0">
                <a:latin typeface="+mj-lt"/>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hoặc</a:t>
            </a:r>
            <a:r>
              <a:rPr lang="en-GB" dirty="0">
                <a:latin typeface="Times New Roman" panose="02020603050405020304" pitchFamily="18" charset="0"/>
                <a:cs typeface="Times New Roman" panose="02020603050405020304" pitchFamily="18" charset="0"/>
              </a:rPr>
              <a:t> extends </a:t>
            </a:r>
            <a:r>
              <a:rPr lang="en-GB" dirty="0" err="1">
                <a:latin typeface="Times New Roman" panose="02020603050405020304" pitchFamily="18" charset="0"/>
                <a:cs typeface="Times New Roman" panose="02020603050405020304" pitchFamily="18" charset="0"/>
              </a:rPr>
              <a:t>React.Component</a:t>
            </a: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DFBCA36-F6C9-4B89-9ECC-BA62F749D6D2}"/>
              </a:ext>
            </a:extLst>
          </p:cNvPr>
          <p:cNvPicPr>
            <a:picLocks noChangeAspect="1"/>
          </p:cNvPicPr>
          <p:nvPr/>
        </p:nvPicPr>
        <p:blipFill>
          <a:blip r:embed="rId3"/>
          <a:stretch>
            <a:fillRect/>
          </a:stretch>
        </p:blipFill>
        <p:spPr>
          <a:xfrm>
            <a:off x="838200" y="3486305"/>
            <a:ext cx="4943475" cy="2409825"/>
          </a:xfrm>
          <a:prstGeom prst="rect">
            <a:avLst/>
          </a:prstGeom>
        </p:spPr>
      </p:pic>
      <p:pic>
        <p:nvPicPr>
          <p:cNvPr id="5" name="Picture 4">
            <a:extLst>
              <a:ext uri="{FF2B5EF4-FFF2-40B4-BE49-F238E27FC236}">
                <a16:creationId xmlns:a16="http://schemas.microsoft.com/office/drawing/2014/main" id="{B18A689B-1A60-4112-8215-5918D7BA52E3}"/>
              </a:ext>
            </a:extLst>
          </p:cNvPr>
          <p:cNvPicPr>
            <a:picLocks noChangeAspect="1"/>
          </p:cNvPicPr>
          <p:nvPr/>
        </p:nvPicPr>
        <p:blipFill>
          <a:blip r:embed="rId4"/>
          <a:stretch>
            <a:fillRect/>
          </a:stretch>
        </p:blipFill>
        <p:spPr>
          <a:xfrm>
            <a:off x="6010275" y="3513135"/>
            <a:ext cx="5609639" cy="2382995"/>
          </a:xfrm>
          <a:prstGeom prst="rect">
            <a:avLst/>
          </a:prstGeom>
        </p:spPr>
      </p:pic>
    </p:spTree>
    <p:extLst>
      <p:ext uri="{BB962C8B-B14F-4D97-AF65-F5344CB8AC3E}">
        <p14:creationId xmlns:p14="http://schemas.microsoft.com/office/powerpoint/2010/main" val="17578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6572FA-E72E-426D-998B-32EA837FFD0D}"/>
              </a:ext>
            </a:extLst>
          </p:cNvPr>
          <p:cNvSpPr>
            <a:spLocks noGrp="1"/>
          </p:cNvSpPr>
          <p:nvPr>
            <p:ph type="title"/>
          </p:nvPr>
        </p:nvSpPr>
        <p:spPr/>
        <p:txBody>
          <a:bodyPr/>
          <a:lstStyle/>
          <a:p>
            <a:pPr algn="ctr"/>
            <a:r>
              <a:rPr lang="en-GB" b="1" dirty="0">
                <a:latin typeface="Times New Roman" panose="02020603050405020304" pitchFamily="18" charset="0"/>
                <a:cs typeface="Times New Roman" panose="02020603050405020304" pitchFamily="18" charset="0"/>
              </a:rPr>
              <a:t>React – Nesting Component</a:t>
            </a:r>
          </a:p>
        </p:txBody>
      </p:sp>
      <p:sp>
        <p:nvSpPr>
          <p:cNvPr id="7" name="Content Placeholder 6">
            <a:extLst>
              <a:ext uri="{FF2B5EF4-FFF2-40B4-BE49-F238E27FC236}">
                <a16:creationId xmlns:a16="http://schemas.microsoft.com/office/drawing/2014/main" id="{7C1F959D-A167-4A3D-936B-486B19888E4C}"/>
              </a:ext>
            </a:extLst>
          </p:cNvPr>
          <p:cNvSpPr>
            <a:spLocks noGrp="1"/>
          </p:cNvSpPr>
          <p:nvPr>
            <p:ph idx="1"/>
          </p:nvPr>
        </p:nvSpPr>
        <p:spPr>
          <a:xfrm>
            <a:off x="838200" y="1825624"/>
            <a:ext cx="10515600" cy="5032375"/>
          </a:xfrm>
        </p:spPr>
        <p:txBody>
          <a:bodyPr>
            <a:normAutofit/>
          </a:bodyPr>
          <a:lstStyle/>
          <a:p>
            <a:pPr marL="0" indent="0">
              <a:buNone/>
            </a:pPr>
            <a:r>
              <a:rPr lang="en-GB" dirty="0">
                <a:latin typeface="Times New Roman" panose="02020603050405020304" pitchFamily="18" charset="0"/>
                <a:cs typeface="Times New Roman" panose="02020603050405020304" pitchFamily="18" charset="0"/>
              </a:rPr>
              <a:t>Cho </a:t>
            </a:r>
            <a:r>
              <a:rPr lang="en-GB" dirty="0" err="1">
                <a:latin typeface="Times New Roman" panose="02020603050405020304" pitchFamily="18" charset="0"/>
                <a:cs typeface="Times New Roman" panose="02020603050405020304" pitchFamily="18" charset="0"/>
              </a:rPr>
              <a:t>phép</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lồng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các</a:t>
            </a:r>
            <a:r>
              <a:rPr lang="en-GB" dirty="0">
                <a:latin typeface="Times New Roman" panose="02020603050405020304" pitchFamily="18" charset="0"/>
                <a:cs typeface="Times New Roman" panose="02020603050405020304" pitchFamily="18" charset="0"/>
              </a:rPr>
              <a:t> views </a:t>
            </a:r>
            <a:r>
              <a:rPr lang="en-GB" dirty="0" err="1">
                <a:latin typeface="Times New Roman" panose="02020603050405020304" pitchFamily="18" charset="0"/>
                <a:cs typeface="Times New Roman" panose="02020603050405020304" pitchFamily="18" charset="0"/>
              </a:rPr>
              <a:t>lẫn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nhau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chỉ</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cần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tham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chiếu</a:t>
            </a:r>
            <a:r>
              <a:rPr lang="en-GB" dirty="0">
                <a:latin typeface="Times New Roman" panose="02020603050405020304" pitchFamily="18" charset="0"/>
                <a:cs typeface="Times New Roman" panose="02020603050405020304" pitchFamily="18" charset="0"/>
              </a:rPr>
              <a:t> class con </a:t>
            </a:r>
            <a:r>
              <a:rPr lang="en-GB" dirty="0" err="1">
                <a:latin typeface="Times New Roman" panose="02020603050405020304" pitchFamily="18" charset="0"/>
                <a:cs typeface="Times New Roman" panose="02020603050405020304" pitchFamily="18" charset="0"/>
              </a:rPr>
              <a:t>trong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hàm</a:t>
            </a:r>
            <a:r>
              <a:rPr lang="en-GB" dirty="0">
                <a:latin typeface="Times New Roman" panose="02020603050405020304" pitchFamily="18" charset="0"/>
                <a:cs typeface="Times New Roman" panose="02020603050405020304" pitchFamily="18" charset="0"/>
              </a:rPr>
              <a:t> render </a:t>
            </a:r>
            <a:r>
              <a:rPr lang="en-GB" dirty="0" err="1">
                <a:latin typeface="Times New Roman" panose="02020603050405020304" pitchFamily="18" charset="0"/>
                <a:cs typeface="Times New Roman" panose="02020603050405020304" pitchFamily="18" charset="0"/>
              </a:rPr>
              <a:t>của</a:t>
            </a:r>
            <a:r>
              <a:rPr lang="en-GB" dirty="0">
                <a:latin typeface="Times New Roman" panose="02020603050405020304" pitchFamily="18" charset="0"/>
                <a:cs typeface="Times New Roman" panose="02020603050405020304" pitchFamily="18" charset="0"/>
              </a:rPr>
              <a:t> class cha.</a:t>
            </a:r>
            <a:endParaRPr lang="en-GB" dirty="0">
              <a:latin typeface="+mj-lt"/>
              <a:cs typeface="Times New Roman" panose="02020603050405020304" pitchFamily="18" charset="0"/>
            </a:endParaRPr>
          </a:p>
        </p:txBody>
      </p:sp>
      <p:pic>
        <p:nvPicPr>
          <p:cNvPr id="3" name="Picture 2">
            <a:extLst>
              <a:ext uri="{FF2B5EF4-FFF2-40B4-BE49-F238E27FC236}">
                <a16:creationId xmlns:a16="http://schemas.microsoft.com/office/drawing/2014/main" id="{9F03B35F-BDDA-4839-97A4-CC8C17A60906}"/>
              </a:ext>
            </a:extLst>
          </p:cNvPr>
          <p:cNvPicPr>
            <a:picLocks noChangeAspect="1"/>
          </p:cNvPicPr>
          <p:nvPr/>
        </p:nvPicPr>
        <p:blipFill>
          <a:blip r:embed="rId3"/>
          <a:stretch>
            <a:fillRect/>
          </a:stretch>
        </p:blipFill>
        <p:spPr>
          <a:xfrm>
            <a:off x="2975429" y="3222374"/>
            <a:ext cx="5994400" cy="3028950"/>
          </a:xfrm>
          <a:prstGeom prst="rect">
            <a:avLst/>
          </a:prstGeom>
        </p:spPr>
      </p:pic>
    </p:spTree>
    <p:extLst>
      <p:ext uri="{BB962C8B-B14F-4D97-AF65-F5344CB8AC3E}">
        <p14:creationId xmlns:p14="http://schemas.microsoft.com/office/powerpoint/2010/main" val="3958329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6572FA-E72E-426D-998B-32EA837FFD0D}"/>
              </a:ext>
            </a:extLst>
          </p:cNvPr>
          <p:cNvSpPr>
            <a:spLocks noGrp="1"/>
          </p:cNvSpPr>
          <p:nvPr>
            <p:ph type="title"/>
          </p:nvPr>
        </p:nvSpPr>
        <p:spPr/>
        <p:txBody>
          <a:bodyPr/>
          <a:lstStyle/>
          <a:p>
            <a:pPr algn="ctr"/>
            <a:r>
              <a:rPr lang="en-GB" b="1" dirty="0">
                <a:latin typeface="Times New Roman" panose="02020603050405020304" pitchFamily="18" charset="0"/>
                <a:cs typeface="Times New Roman" panose="02020603050405020304" pitchFamily="18" charset="0"/>
              </a:rPr>
              <a:t> Props</a:t>
            </a:r>
          </a:p>
        </p:txBody>
      </p:sp>
      <p:sp>
        <p:nvSpPr>
          <p:cNvPr id="7" name="Content Placeholder 6">
            <a:extLst>
              <a:ext uri="{FF2B5EF4-FFF2-40B4-BE49-F238E27FC236}">
                <a16:creationId xmlns:a16="http://schemas.microsoft.com/office/drawing/2014/main" id="{7C1F959D-A167-4A3D-936B-486B19888E4C}"/>
              </a:ext>
            </a:extLst>
          </p:cNvPr>
          <p:cNvSpPr>
            <a:spLocks noGrp="1"/>
          </p:cNvSpPr>
          <p:nvPr>
            <p:ph idx="1"/>
          </p:nvPr>
        </p:nvSpPr>
        <p:spPr>
          <a:xfrm>
            <a:off x="838199" y="1825624"/>
            <a:ext cx="5736771" cy="5032375"/>
          </a:xfrm>
        </p:spPr>
        <p:txBody>
          <a:bodyPr>
            <a:noAutofit/>
          </a:bodyPr>
          <a:lstStyle/>
          <a:p>
            <a:pPr lvl="1"/>
            <a:r>
              <a:rPr lang="en-GB" dirty="0">
                <a:latin typeface="Times New Roman" panose="02020603050405020304" pitchFamily="18" charset="0"/>
                <a:cs typeface="Times New Roman" panose="02020603050405020304" pitchFamily="18" charset="0"/>
              </a:rPr>
              <a:t>p</a:t>
            </a:r>
            <a:r>
              <a:rPr lang="vi-VN" dirty="0">
                <a:latin typeface="+mj-lt"/>
                <a:cs typeface="Times New Roman" panose="02020603050405020304" pitchFamily="18" charset="0"/>
              </a:rPr>
              <a:t>rops là một attribute của Component. </a:t>
            </a:r>
            <a:r>
              <a:rPr lang="en-GB" dirty="0">
                <a:latin typeface="Times New Roman" panose="02020603050405020304" pitchFamily="18" charset="0"/>
                <a:cs typeface="Times New Roman" panose="02020603050405020304" pitchFamily="18" charset="0"/>
              </a:rPr>
              <a:t>T</a:t>
            </a:r>
            <a:r>
              <a:rPr lang="vi-VN" dirty="0">
                <a:latin typeface="+mj-lt"/>
                <a:cs typeface="Times New Roman" panose="02020603050405020304" pitchFamily="18" charset="0"/>
              </a:rPr>
              <a:t>a có thể sử dụng props như là một Object hay là một Function</a:t>
            </a:r>
            <a:endParaRPr lang="en-GB" dirty="0">
              <a:latin typeface="+mj-lt"/>
              <a:cs typeface="Times New Roman" panose="02020603050405020304" pitchFamily="18" charset="0"/>
            </a:endParaRPr>
          </a:p>
          <a:p>
            <a:pPr lvl="1"/>
            <a:r>
              <a:rPr lang="vi-VN" dirty="0">
                <a:latin typeface="+mj-lt"/>
                <a:cs typeface="Times New Roman" panose="02020603050405020304" pitchFamily="18" charset="0"/>
              </a:rPr>
              <a:t>props chứa giá trị được chuyển từ bên ngoài vào trong Component.</a:t>
            </a:r>
            <a:endParaRPr lang="en-GB" dirty="0">
              <a:latin typeface="+mj-lt"/>
              <a:cs typeface="Times New Roman" panose="02020603050405020304" pitchFamily="18" charset="0"/>
            </a:endParaRPr>
          </a:p>
          <a:p>
            <a:pPr lvl="1"/>
            <a:r>
              <a:rPr lang="en-GB" dirty="0">
                <a:latin typeface="+mj-lt"/>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Cách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sử</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dụng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this.props</a:t>
            </a:r>
            <a:endParaRPr lang="en-GB" dirty="0">
              <a:latin typeface="Times New Roman" panose="02020603050405020304" pitchFamily="18" charset="0"/>
              <a:cs typeface="Times New Roman" panose="02020603050405020304" pitchFamily="18" charset="0"/>
            </a:endParaRPr>
          </a:p>
          <a:p>
            <a:pPr lvl="1"/>
            <a:r>
              <a:rPr lang="en-GB" dirty="0" err="1">
                <a:latin typeface="Times New Roman" panose="02020603050405020304" pitchFamily="18" charset="0"/>
                <a:cs typeface="Times New Roman" panose="02020603050405020304" pitchFamily="18" charset="0"/>
              </a:rPr>
              <a:t>Ví</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dụ</a:t>
            </a:r>
            <a:r>
              <a:rPr lang="en-GB" dirty="0">
                <a:latin typeface="Times New Roman" panose="02020603050405020304" pitchFamily="18" charset="0"/>
                <a:cs typeface="Times New Roman" panose="02020603050405020304" pitchFamily="18" charset="0"/>
              </a:rPr>
              <a:t>: this.props.name</a:t>
            </a:r>
          </a:p>
          <a:p>
            <a:pPr lvl="1"/>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PropTypes</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Khi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muốn</a:t>
            </a:r>
            <a:r>
              <a:rPr lang="en-GB" dirty="0">
                <a:latin typeface="Times New Roman" panose="02020603050405020304" pitchFamily="18" charset="0"/>
                <a:cs typeface="Times New Roman" panose="02020603050405020304" pitchFamily="18" charset="0"/>
              </a:rPr>
              <a:t> validate props, </a:t>
            </a:r>
            <a:r>
              <a:rPr lang="en-GB" dirty="0" err="1">
                <a:latin typeface="Times New Roman" panose="02020603050405020304" pitchFamily="18" charset="0"/>
                <a:cs typeface="Times New Roman" panose="02020603050405020304" pitchFamily="18" charset="0"/>
              </a:rPr>
              <a:t>hãy</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sử</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dụng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PropTypes</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để</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làm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việc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đó</a:t>
            </a:r>
            <a:endParaRPr lang="en-GB"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12A3F21-5B09-483E-9F38-3EADFFC2EECC}"/>
              </a:ext>
            </a:extLst>
          </p:cNvPr>
          <p:cNvPicPr>
            <a:picLocks noChangeAspect="1"/>
          </p:cNvPicPr>
          <p:nvPr/>
        </p:nvPicPr>
        <p:blipFill>
          <a:blip r:embed="rId3"/>
          <a:stretch>
            <a:fillRect/>
          </a:stretch>
        </p:blipFill>
        <p:spPr>
          <a:xfrm>
            <a:off x="6845912" y="1825624"/>
            <a:ext cx="4838089" cy="4753654"/>
          </a:xfrm>
          <a:prstGeom prst="rect">
            <a:avLst/>
          </a:prstGeom>
        </p:spPr>
      </p:pic>
    </p:spTree>
    <p:extLst>
      <p:ext uri="{BB962C8B-B14F-4D97-AF65-F5344CB8AC3E}">
        <p14:creationId xmlns:p14="http://schemas.microsoft.com/office/powerpoint/2010/main" val="419329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6572FA-E72E-426D-998B-32EA837FFD0D}"/>
              </a:ext>
            </a:extLst>
          </p:cNvPr>
          <p:cNvSpPr>
            <a:spLocks noGrp="1"/>
          </p:cNvSpPr>
          <p:nvPr>
            <p:ph type="title"/>
          </p:nvPr>
        </p:nvSpPr>
        <p:spPr/>
        <p:txBody>
          <a:bodyPr/>
          <a:lstStyle/>
          <a:p>
            <a:pPr algn="ctr"/>
            <a:r>
              <a:rPr lang="en-GB" dirty="0"/>
              <a:t> </a:t>
            </a:r>
            <a:r>
              <a:rPr lang="en-GB" b="1" dirty="0">
                <a:latin typeface="Times New Roman" panose="02020603050405020304" pitchFamily="18" charset="0"/>
                <a:cs typeface="Times New Roman" panose="02020603050405020304" pitchFamily="18" charset="0"/>
              </a:rPr>
              <a:t>Props(</a:t>
            </a:r>
            <a:r>
              <a:rPr lang="en-GB" b="1" dirty="0" err="1">
                <a:latin typeface="Times New Roman" panose="02020603050405020304" pitchFamily="18" charset="0"/>
                <a:cs typeface="Times New Roman" panose="02020603050405020304" pitchFamily="18" charset="0"/>
              </a:rPr>
              <a:t>tt</a:t>
            </a:r>
            <a:r>
              <a:rPr lang="en-GB" b="1" dirty="0">
                <a:latin typeface="Times New Roman" panose="02020603050405020304" pitchFamily="18" charset="0"/>
                <a:cs typeface="Times New Roman" panose="02020603050405020304" pitchFamily="18" charset="0"/>
              </a:rPr>
              <a:t>) - </a:t>
            </a:r>
            <a:r>
              <a:rPr lang="en-GB" b="1" dirty="0" err="1">
                <a:latin typeface="Times New Roman" panose="02020603050405020304" pitchFamily="18" charset="0"/>
                <a:cs typeface="Times New Roman" panose="02020603050405020304" pitchFamily="18" charset="0"/>
              </a:rPr>
              <a:t>setProps</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và</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replaceProps</a:t>
            </a:r>
            <a:endParaRPr lang="en-GB" b="1"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7C1F959D-A167-4A3D-936B-486B19888E4C}"/>
              </a:ext>
            </a:extLst>
          </p:cNvPr>
          <p:cNvSpPr>
            <a:spLocks noGrp="1"/>
          </p:cNvSpPr>
          <p:nvPr>
            <p:ph idx="1"/>
          </p:nvPr>
        </p:nvSpPr>
        <p:spPr>
          <a:xfrm>
            <a:off x="838200" y="1825624"/>
            <a:ext cx="10515599" cy="4720950"/>
          </a:xfrm>
        </p:spPr>
        <p:txBody>
          <a:bodyPr>
            <a:normAutofit/>
          </a:bodyPr>
          <a:lstStyle/>
          <a:p>
            <a:pPr lvl="1"/>
            <a:endParaRPr lang="en-GB" sz="3000" dirty="0">
              <a:latin typeface="Times New Roman" panose="02020603050405020304" pitchFamily="18" charset="0"/>
              <a:cs typeface="Times New Roman" panose="02020603050405020304" pitchFamily="18" charset="0"/>
            </a:endParaRPr>
          </a:p>
          <a:p>
            <a:pPr lvl="1"/>
            <a:r>
              <a:rPr lang="vi-VN" sz="3000" dirty="0">
                <a:latin typeface="Times New Roman" panose="02020603050405020304" pitchFamily="18" charset="0"/>
                <a:cs typeface="Times New Roman" panose="02020603050405020304" pitchFamily="18" charset="0"/>
              </a:rPr>
              <a:t>setProps: Khi</a:t>
            </a:r>
            <a:r>
              <a:rPr lang="en-GB" sz="3000" dirty="0">
                <a:latin typeface="Times New Roman" panose="02020603050405020304" pitchFamily="18" charset="0"/>
                <a:cs typeface="Times New Roman" panose="02020603050405020304" pitchFamily="18" charset="0"/>
              </a:rPr>
              <a:t> </a:t>
            </a:r>
            <a:r>
              <a:rPr lang="vi-VN" sz="3000" dirty="0">
                <a:latin typeface="Times New Roman" panose="02020603050405020304" pitchFamily="18" charset="0"/>
                <a:cs typeface="Times New Roman" panose="02020603050405020304" pitchFamily="18" charset="0"/>
              </a:rPr>
              <a:t>gọi setProps(), nó sẽ thay đổi properties của Component và trigger một re-render. Ngoài ra,</a:t>
            </a:r>
            <a:r>
              <a:rPr lang="en-GB" sz="3000" dirty="0">
                <a:latin typeface="Times New Roman" panose="02020603050405020304" pitchFamily="18" charset="0"/>
                <a:cs typeface="Times New Roman" panose="02020603050405020304" pitchFamily="18" charset="0"/>
              </a:rPr>
              <a:t> </a:t>
            </a:r>
            <a:r>
              <a:rPr lang="vi-VN" sz="3000" dirty="0">
                <a:latin typeface="Times New Roman" panose="02020603050405020304" pitchFamily="18" charset="0"/>
                <a:cs typeface="Times New Roman" panose="02020603050405020304" pitchFamily="18" charset="0"/>
              </a:rPr>
              <a:t>cũng có thể đưa vào một callback function mà sẽ được thực thi một khi setProps được hoàn thành.</a:t>
            </a:r>
            <a:endParaRPr lang="en-GB" sz="3000" dirty="0">
              <a:latin typeface="Times New Roman" panose="02020603050405020304" pitchFamily="18" charset="0"/>
              <a:cs typeface="Times New Roman" panose="02020603050405020304" pitchFamily="18" charset="0"/>
            </a:endParaRPr>
          </a:p>
          <a:p>
            <a:pPr lvl="1"/>
            <a:r>
              <a:rPr lang="vi-VN" sz="3000" dirty="0">
                <a:latin typeface="Times New Roman" panose="02020603050405020304" pitchFamily="18" charset="0"/>
                <a:cs typeface="Times New Roman" panose="02020603050405020304" pitchFamily="18" charset="0"/>
              </a:rPr>
              <a:t>Với setProps() nó merge property nào mà nó set.</a:t>
            </a:r>
          </a:p>
          <a:p>
            <a:pPr lvl="1"/>
            <a:r>
              <a:rPr lang="vi-VN" sz="3000" dirty="0">
                <a:latin typeface="Times New Roman" panose="02020603050405020304" pitchFamily="18" charset="0"/>
                <a:cs typeface="Times New Roman" panose="02020603050405020304" pitchFamily="18" charset="0"/>
              </a:rPr>
              <a:t>Với replaceProps() nó delete các props tồn tại trước đó và thay bởi properties mới.</a:t>
            </a:r>
            <a:endParaRPr lang="en-GB"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3162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6572FA-E72E-426D-998B-32EA837FFD0D}"/>
              </a:ext>
            </a:extLst>
          </p:cNvPr>
          <p:cNvSpPr>
            <a:spLocks noGrp="1"/>
          </p:cNvSpPr>
          <p:nvPr>
            <p:ph type="title"/>
          </p:nvPr>
        </p:nvSpPr>
        <p:spPr/>
        <p:txBody>
          <a:bodyPr/>
          <a:lstStyle/>
          <a:p>
            <a:pPr algn="ctr"/>
            <a:r>
              <a:rPr lang="en-GB" b="1" dirty="0">
                <a:latin typeface="Times New Roman" panose="02020603050405020304" pitchFamily="18" charset="0"/>
                <a:cs typeface="Times New Roman" panose="02020603050405020304" pitchFamily="18" charset="0"/>
              </a:rPr>
              <a:t>State</a:t>
            </a:r>
          </a:p>
        </p:txBody>
      </p:sp>
      <p:pic>
        <p:nvPicPr>
          <p:cNvPr id="2" name="Picture 1">
            <a:extLst>
              <a:ext uri="{FF2B5EF4-FFF2-40B4-BE49-F238E27FC236}">
                <a16:creationId xmlns:a16="http://schemas.microsoft.com/office/drawing/2014/main" id="{02BFE626-AC72-496F-B6E3-FA273CDDF78E}"/>
              </a:ext>
            </a:extLst>
          </p:cNvPr>
          <p:cNvPicPr>
            <a:picLocks noChangeAspect="1"/>
          </p:cNvPicPr>
          <p:nvPr/>
        </p:nvPicPr>
        <p:blipFill>
          <a:blip r:embed="rId3"/>
          <a:stretch>
            <a:fillRect/>
          </a:stretch>
        </p:blipFill>
        <p:spPr>
          <a:xfrm>
            <a:off x="1690686" y="3419061"/>
            <a:ext cx="8810625" cy="3346381"/>
          </a:xfrm>
          <a:prstGeom prst="rect">
            <a:avLst/>
          </a:prstGeom>
        </p:spPr>
      </p:pic>
      <p:sp>
        <p:nvSpPr>
          <p:cNvPr id="5" name="TextBox 4">
            <a:extLst>
              <a:ext uri="{FF2B5EF4-FFF2-40B4-BE49-F238E27FC236}">
                <a16:creationId xmlns:a16="http://schemas.microsoft.com/office/drawing/2014/main" id="{44E766A0-0D75-4095-BD4A-14CB9E135449}"/>
              </a:ext>
            </a:extLst>
          </p:cNvPr>
          <p:cNvSpPr txBox="1"/>
          <p:nvPr/>
        </p:nvSpPr>
        <p:spPr>
          <a:xfrm>
            <a:off x="1690686" y="1835831"/>
            <a:ext cx="8915400" cy="1154162"/>
          </a:xfrm>
          <a:prstGeom prst="rect">
            <a:avLst/>
          </a:prstGeom>
          <a:noFill/>
        </p:spPr>
        <p:txBody>
          <a:bodyPr wrap="square" rtlCol="0">
            <a:spAutoFit/>
          </a:bodyPr>
          <a:lstStyle/>
          <a:p>
            <a:r>
              <a:rPr lang="vi-VN" sz="2300" dirty="0"/>
              <a:t>State</a:t>
            </a:r>
            <a:r>
              <a:rPr lang="en-GB" sz="2300" dirty="0"/>
              <a:t> </a:t>
            </a:r>
            <a:r>
              <a:rPr lang="vi-VN" sz="2300" dirty="0"/>
              <a:t>cho phép theo dõi được những sự thay đổi bên trong view. Cũng giống như props, mọi sự thay đổi của state kéo theo việc khỏi động một lời gọi tới element tương ứng trên view</a:t>
            </a:r>
            <a:r>
              <a:rPr lang="en-GB" sz="2300" dirty="0"/>
              <a:t>.</a:t>
            </a:r>
          </a:p>
        </p:txBody>
      </p:sp>
    </p:spTree>
    <p:extLst>
      <p:ext uri="{BB962C8B-B14F-4D97-AF65-F5344CB8AC3E}">
        <p14:creationId xmlns:p14="http://schemas.microsoft.com/office/powerpoint/2010/main" val="3660050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6572FA-E72E-426D-998B-32EA837FFD0D}"/>
              </a:ext>
            </a:extLst>
          </p:cNvPr>
          <p:cNvSpPr>
            <a:spLocks noGrp="1"/>
          </p:cNvSpPr>
          <p:nvPr>
            <p:ph type="title"/>
          </p:nvPr>
        </p:nvSpPr>
        <p:spPr/>
        <p:txBody>
          <a:bodyPr/>
          <a:lstStyle/>
          <a:p>
            <a:pPr algn="ctr"/>
            <a:r>
              <a:rPr lang="en-GB" b="1" dirty="0">
                <a:latin typeface="Times New Roman" panose="02020603050405020304" pitchFamily="18" charset="0"/>
                <a:cs typeface="Times New Roman" panose="02020603050405020304" pitchFamily="18" charset="0"/>
              </a:rPr>
              <a:t>So </a:t>
            </a:r>
            <a:r>
              <a:rPr lang="en-GB" b="1" dirty="0" err="1">
                <a:latin typeface="Times New Roman" panose="02020603050405020304" pitchFamily="18" charset="0"/>
                <a:cs typeface="Times New Roman" panose="02020603050405020304" pitchFamily="18" charset="0"/>
              </a:rPr>
              <a:t>sánh</a:t>
            </a:r>
            <a:r>
              <a:rPr lang="en-GB" b="1" dirty="0">
                <a:latin typeface="Times New Roman" panose="02020603050405020304" pitchFamily="18" charset="0"/>
                <a:cs typeface="Times New Roman" panose="02020603050405020304" pitchFamily="18" charset="0"/>
              </a:rPr>
              <a:t> props, state</a:t>
            </a:r>
          </a:p>
        </p:txBody>
      </p:sp>
      <p:sp>
        <p:nvSpPr>
          <p:cNvPr id="7" name="Content Placeholder 6">
            <a:extLst>
              <a:ext uri="{FF2B5EF4-FFF2-40B4-BE49-F238E27FC236}">
                <a16:creationId xmlns:a16="http://schemas.microsoft.com/office/drawing/2014/main" id="{7C1F959D-A167-4A3D-936B-486B19888E4C}"/>
              </a:ext>
            </a:extLst>
          </p:cNvPr>
          <p:cNvSpPr>
            <a:spLocks noGrp="1"/>
          </p:cNvSpPr>
          <p:nvPr>
            <p:ph idx="1"/>
          </p:nvPr>
        </p:nvSpPr>
        <p:spPr>
          <a:xfrm>
            <a:off x="838201" y="1825624"/>
            <a:ext cx="2427513" cy="3747862"/>
          </a:xfrm>
        </p:spPr>
        <p:txBody>
          <a:bodyPr>
            <a:normAutofit/>
          </a:bodyPr>
          <a:lstStyle/>
          <a:p>
            <a:pPr lvl="1">
              <a:buFont typeface="Wingdings" panose="05000000000000000000" pitchFamily="2" charset="2"/>
              <a:buChar char="ü"/>
            </a:pPr>
            <a:r>
              <a:rPr lang="vi-VN" dirty="0">
                <a:latin typeface="Calibri (Body)"/>
                <a:cs typeface="Times New Roman" panose="02020603050405020304" pitchFamily="18" charset="0"/>
              </a:rPr>
              <a:t>đều là plain JS objects</a:t>
            </a:r>
          </a:p>
          <a:p>
            <a:pPr lvl="1">
              <a:buFont typeface="Wingdings" panose="05000000000000000000" pitchFamily="2" charset="2"/>
              <a:buChar char="ü"/>
            </a:pPr>
            <a:r>
              <a:rPr lang="vi-VN" dirty="0">
                <a:latin typeface="Calibri (Body)"/>
                <a:cs typeface="Times New Roman" panose="02020603050405020304" pitchFamily="18" charset="0"/>
              </a:rPr>
              <a:t>đều trigger render update khi thay đổi</a:t>
            </a:r>
            <a:endParaRPr lang="en-GB" dirty="0">
              <a:latin typeface="Calibri (Body)"/>
              <a:cs typeface="Times New Roman" panose="02020603050405020304" pitchFamily="18" charset="0"/>
            </a:endParaRPr>
          </a:p>
        </p:txBody>
      </p:sp>
      <p:graphicFrame>
        <p:nvGraphicFramePr>
          <p:cNvPr id="4" name="Table 3">
            <a:extLst>
              <a:ext uri="{FF2B5EF4-FFF2-40B4-BE49-F238E27FC236}">
                <a16:creationId xmlns:a16="http://schemas.microsoft.com/office/drawing/2014/main" id="{1C4B87F9-1078-4E89-990F-D750CEFC9B85}"/>
              </a:ext>
            </a:extLst>
          </p:cNvPr>
          <p:cNvGraphicFramePr>
            <a:graphicFrameLocks noGrp="1"/>
          </p:cNvGraphicFramePr>
          <p:nvPr>
            <p:extLst>
              <p:ext uri="{D42A27DB-BD31-4B8C-83A1-F6EECF244321}">
                <p14:modId xmlns:p14="http://schemas.microsoft.com/office/powerpoint/2010/main" val="14803802"/>
              </p:ext>
            </p:extLst>
          </p:nvPr>
        </p:nvGraphicFramePr>
        <p:xfrm>
          <a:off x="3526971" y="1745569"/>
          <a:ext cx="8098971" cy="4582576"/>
        </p:xfrm>
        <a:graphic>
          <a:graphicData uri="http://schemas.openxmlformats.org/drawingml/2006/table">
            <a:tbl>
              <a:tblPr firstRow="1" bandRow="1">
                <a:tableStyleId>{00A15C55-8517-42AA-B614-E9B94910E393}</a:tableStyleId>
              </a:tblPr>
              <a:tblGrid>
                <a:gridCol w="2699657">
                  <a:extLst>
                    <a:ext uri="{9D8B030D-6E8A-4147-A177-3AD203B41FA5}">
                      <a16:colId xmlns:a16="http://schemas.microsoft.com/office/drawing/2014/main" val="537005245"/>
                    </a:ext>
                  </a:extLst>
                </a:gridCol>
                <a:gridCol w="2699657">
                  <a:extLst>
                    <a:ext uri="{9D8B030D-6E8A-4147-A177-3AD203B41FA5}">
                      <a16:colId xmlns:a16="http://schemas.microsoft.com/office/drawing/2014/main" val="1072190192"/>
                    </a:ext>
                  </a:extLst>
                </a:gridCol>
                <a:gridCol w="2699657">
                  <a:extLst>
                    <a:ext uri="{9D8B030D-6E8A-4147-A177-3AD203B41FA5}">
                      <a16:colId xmlns:a16="http://schemas.microsoft.com/office/drawing/2014/main" val="112897516"/>
                    </a:ext>
                  </a:extLst>
                </a:gridCol>
              </a:tblGrid>
              <a:tr h="331299">
                <a:tc>
                  <a:txBody>
                    <a:bodyPr/>
                    <a:lstStyle/>
                    <a:p>
                      <a:endParaRPr lang="en-GB" dirty="0"/>
                    </a:p>
                  </a:txBody>
                  <a:tcPr/>
                </a:tc>
                <a:tc>
                  <a:txBody>
                    <a:bodyPr/>
                    <a:lstStyle/>
                    <a:p>
                      <a:r>
                        <a:rPr lang="en-GB" dirty="0"/>
                        <a:t>Prop</a:t>
                      </a:r>
                    </a:p>
                  </a:txBody>
                  <a:tcPr/>
                </a:tc>
                <a:tc>
                  <a:txBody>
                    <a:bodyPr/>
                    <a:lstStyle/>
                    <a:p>
                      <a:r>
                        <a:rPr lang="en-GB" dirty="0"/>
                        <a:t>State</a:t>
                      </a:r>
                    </a:p>
                  </a:txBody>
                  <a:tcPr/>
                </a:tc>
                <a:extLst>
                  <a:ext uri="{0D108BD9-81ED-4DB2-BD59-A6C34878D82A}">
                    <a16:rowId xmlns:a16="http://schemas.microsoft.com/office/drawing/2014/main" val="2502321978"/>
                  </a:ext>
                </a:extLst>
              </a:tr>
              <a:tr h="579773">
                <a:tc>
                  <a:txBody>
                    <a:bodyPr/>
                    <a:lstStyle/>
                    <a:p>
                      <a:r>
                        <a:rPr lang="en-GB" dirty="0" err="1"/>
                        <a:t>Có</a:t>
                      </a:r>
                      <a:r>
                        <a:rPr lang="en-GB" dirty="0"/>
                        <a:t> </a:t>
                      </a:r>
                      <a:r>
                        <a:rPr lang="en-GB" dirty="0" err="1"/>
                        <a:t>thể</a:t>
                      </a:r>
                      <a:r>
                        <a:rPr lang="en-GB" dirty="0"/>
                        <a:t> </a:t>
                      </a:r>
                      <a:r>
                        <a:rPr lang="en-GB" dirty="0" err="1"/>
                        <a:t>lấy</a:t>
                      </a:r>
                      <a:r>
                        <a:rPr lang="en-GB" dirty="0"/>
                        <a:t> </a:t>
                      </a:r>
                      <a:r>
                        <a:rPr lang="en-GB" dirty="0" err="1"/>
                        <a:t>giá</a:t>
                      </a:r>
                      <a:r>
                        <a:rPr lang="en-GB" dirty="0"/>
                        <a:t> </a:t>
                      </a:r>
                      <a:r>
                        <a:rPr lang="en-GB" dirty="0" err="1"/>
                        <a:t>trị</a:t>
                      </a:r>
                      <a:r>
                        <a:rPr lang="en-GB" dirty="0"/>
                        <a:t> </a:t>
                      </a:r>
                      <a:r>
                        <a:rPr lang="en-GB" dirty="0" err="1"/>
                        <a:t>khởi</a:t>
                      </a:r>
                      <a:r>
                        <a:rPr lang="en-GB" dirty="0"/>
                        <a:t> </a:t>
                      </a:r>
                      <a:r>
                        <a:rPr lang="en-GB" dirty="0" err="1"/>
                        <a:t>tạo</a:t>
                      </a:r>
                      <a:r>
                        <a:rPr lang="en-GB" dirty="0"/>
                        <a:t> </a:t>
                      </a:r>
                      <a:r>
                        <a:rPr lang="en-GB" dirty="0" err="1"/>
                        <a:t>từ</a:t>
                      </a:r>
                      <a:r>
                        <a:rPr lang="en-GB" dirty="0"/>
                        <a:t> component cha ?</a:t>
                      </a:r>
                    </a:p>
                  </a:txBody>
                  <a:tcPr/>
                </a:tc>
                <a:tc>
                  <a:txBody>
                    <a:bodyPr/>
                    <a:lstStyle/>
                    <a:p>
                      <a:r>
                        <a:rPr lang="en-GB" dirty="0" err="1"/>
                        <a:t>Có</a:t>
                      </a:r>
                      <a:endParaRPr lang="en-GB" dirty="0"/>
                    </a:p>
                  </a:txBody>
                  <a:tcPr/>
                </a:tc>
                <a:tc>
                  <a:txBody>
                    <a:bodyPr/>
                    <a:lstStyle/>
                    <a:p>
                      <a:r>
                        <a:rPr lang="en-GB" dirty="0" err="1"/>
                        <a:t>Có</a:t>
                      </a:r>
                      <a:endParaRPr lang="en-GB" dirty="0"/>
                    </a:p>
                  </a:txBody>
                  <a:tcPr/>
                </a:tc>
                <a:extLst>
                  <a:ext uri="{0D108BD9-81ED-4DB2-BD59-A6C34878D82A}">
                    <a16:rowId xmlns:a16="http://schemas.microsoft.com/office/drawing/2014/main" val="1030843138"/>
                  </a:ext>
                </a:extLst>
              </a:tr>
              <a:tr h="579773">
                <a:tc>
                  <a:txBody>
                    <a:bodyPr/>
                    <a:lstStyle/>
                    <a:p>
                      <a:r>
                        <a:rPr lang="en-GB" dirty="0" err="1"/>
                        <a:t>Có</a:t>
                      </a:r>
                      <a:r>
                        <a:rPr lang="en-GB" dirty="0"/>
                        <a:t> </a:t>
                      </a:r>
                      <a:r>
                        <a:rPr lang="en-GB" dirty="0" err="1"/>
                        <a:t>thể</a:t>
                      </a:r>
                      <a:r>
                        <a:rPr lang="en-GB" dirty="0"/>
                        <a:t> </a:t>
                      </a:r>
                      <a:r>
                        <a:rPr lang="en-GB" dirty="0" err="1"/>
                        <a:t>bị</a:t>
                      </a:r>
                      <a:r>
                        <a:rPr lang="en-GB" dirty="0"/>
                        <a:t> </a:t>
                      </a:r>
                      <a:r>
                        <a:rPr lang="en-GB" dirty="0" err="1"/>
                        <a:t>thay</a:t>
                      </a:r>
                      <a:r>
                        <a:rPr lang="en-GB" dirty="0"/>
                        <a:t> </a:t>
                      </a:r>
                      <a:r>
                        <a:rPr lang="en-GB" dirty="0" err="1"/>
                        <a:t>đổi</a:t>
                      </a:r>
                      <a:r>
                        <a:rPr lang="en-GB" dirty="0"/>
                        <a:t> </a:t>
                      </a:r>
                      <a:r>
                        <a:rPr lang="en-GB" dirty="0" err="1"/>
                        <a:t>bởi</a:t>
                      </a:r>
                      <a:r>
                        <a:rPr lang="en-GB" dirty="0"/>
                        <a:t> component cha?</a:t>
                      </a:r>
                    </a:p>
                  </a:txBody>
                  <a:tcPr/>
                </a:tc>
                <a:tc>
                  <a:txBody>
                    <a:bodyPr/>
                    <a:lstStyle/>
                    <a:p>
                      <a:r>
                        <a:rPr lang="en-GB" dirty="0" err="1"/>
                        <a:t>Có</a:t>
                      </a:r>
                      <a:endParaRPr lang="en-GB" dirty="0"/>
                    </a:p>
                  </a:txBody>
                  <a:tcPr/>
                </a:tc>
                <a:tc>
                  <a:txBody>
                    <a:bodyPr/>
                    <a:lstStyle/>
                    <a:p>
                      <a:r>
                        <a:rPr lang="en-GB" dirty="0" err="1"/>
                        <a:t>Không</a:t>
                      </a:r>
                      <a:endParaRPr lang="en-GB" dirty="0"/>
                    </a:p>
                    <a:p>
                      <a:endParaRPr lang="en-GB" dirty="0"/>
                    </a:p>
                  </a:txBody>
                  <a:tcPr/>
                </a:tc>
                <a:extLst>
                  <a:ext uri="{0D108BD9-81ED-4DB2-BD59-A6C34878D82A}">
                    <a16:rowId xmlns:a16="http://schemas.microsoft.com/office/drawing/2014/main" val="1474286780"/>
                  </a:ext>
                </a:extLst>
              </a:tr>
              <a:tr h="828248">
                <a:tc>
                  <a:txBody>
                    <a:bodyPr/>
                    <a:lstStyle/>
                    <a:p>
                      <a:r>
                        <a:rPr lang="en-GB" dirty="0" err="1"/>
                        <a:t>Có</a:t>
                      </a:r>
                      <a:r>
                        <a:rPr lang="en-GB" dirty="0"/>
                        <a:t> </a:t>
                      </a:r>
                      <a:r>
                        <a:rPr lang="en-GB" dirty="0" err="1"/>
                        <a:t>thể</a:t>
                      </a:r>
                      <a:r>
                        <a:rPr lang="en-GB" dirty="0"/>
                        <a:t> </a:t>
                      </a:r>
                      <a:r>
                        <a:rPr lang="en-GB" dirty="0" err="1"/>
                        <a:t>thiết</a:t>
                      </a:r>
                      <a:r>
                        <a:rPr lang="en-GB" dirty="0"/>
                        <a:t> </a:t>
                      </a:r>
                      <a:r>
                        <a:rPr lang="en-GB" dirty="0" err="1"/>
                        <a:t>lập</a:t>
                      </a:r>
                      <a:r>
                        <a:rPr lang="en-GB" dirty="0"/>
                        <a:t> </a:t>
                      </a:r>
                      <a:r>
                        <a:rPr lang="en-GB" dirty="0" err="1"/>
                        <a:t>giá</a:t>
                      </a:r>
                      <a:r>
                        <a:rPr lang="en-GB" dirty="0"/>
                        <a:t> </a:t>
                      </a:r>
                      <a:r>
                        <a:rPr lang="en-GB" dirty="0" err="1"/>
                        <a:t>trị</a:t>
                      </a:r>
                      <a:r>
                        <a:rPr lang="en-GB" dirty="0"/>
                        <a:t> </a:t>
                      </a:r>
                      <a:r>
                        <a:rPr lang="en-GB" dirty="0" err="1"/>
                        <a:t>mặc</a:t>
                      </a:r>
                      <a:r>
                        <a:rPr lang="en-GB" dirty="0"/>
                        <a:t> </a:t>
                      </a:r>
                      <a:r>
                        <a:rPr lang="en-GB" dirty="0" err="1"/>
                        <a:t>định</a:t>
                      </a:r>
                      <a:r>
                        <a:rPr lang="en-GB" dirty="0"/>
                        <a:t> </a:t>
                      </a:r>
                      <a:r>
                        <a:rPr lang="en-GB" dirty="0" err="1"/>
                        <a:t>trong</a:t>
                      </a:r>
                      <a:r>
                        <a:rPr lang="en-GB" dirty="0"/>
                        <a:t> component?</a:t>
                      </a:r>
                    </a:p>
                  </a:txBody>
                  <a:tcPr/>
                </a:tc>
                <a:tc>
                  <a:txBody>
                    <a:bodyPr/>
                    <a:lstStyle/>
                    <a:p>
                      <a:r>
                        <a:rPr lang="en-GB" dirty="0" err="1"/>
                        <a:t>Có</a:t>
                      </a:r>
                      <a:r>
                        <a:rPr lang="en-GB" dirty="0"/>
                        <a:t> </a:t>
                      </a:r>
                    </a:p>
                  </a:txBody>
                  <a:tcPr/>
                </a:tc>
                <a:tc>
                  <a:txBody>
                    <a:bodyPr/>
                    <a:lstStyle/>
                    <a:p>
                      <a:r>
                        <a:rPr lang="en-GB" dirty="0" err="1"/>
                        <a:t>Có</a:t>
                      </a:r>
                      <a:endParaRPr lang="en-GB" dirty="0"/>
                    </a:p>
                  </a:txBody>
                  <a:tcPr/>
                </a:tc>
                <a:extLst>
                  <a:ext uri="{0D108BD9-81ED-4DB2-BD59-A6C34878D82A}">
                    <a16:rowId xmlns:a16="http://schemas.microsoft.com/office/drawing/2014/main" val="911150127"/>
                  </a:ext>
                </a:extLst>
              </a:tr>
              <a:tr h="579773">
                <a:tc>
                  <a:txBody>
                    <a:bodyPr/>
                    <a:lstStyle/>
                    <a:p>
                      <a:r>
                        <a:rPr lang="en-GB" dirty="0" err="1"/>
                        <a:t>Có</a:t>
                      </a:r>
                      <a:r>
                        <a:rPr lang="en-GB" dirty="0"/>
                        <a:t> </a:t>
                      </a:r>
                      <a:r>
                        <a:rPr lang="en-GB" dirty="0" err="1"/>
                        <a:t>thể</a:t>
                      </a:r>
                      <a:r>
                        <a:rPr lang="en-GB" dirty="0"/>
                        <a:t> </a:t>
                      </a:r>
                      <a:r>
                        <a:rPr lang="en-GB" dirty="0" err="1"/>
                        <a:t>thay</a:t>
                      </a:r>
                      <a:r>
                        <a:rPr lang="en-GB" dirty="0"/>
                        <a:t> </a:t>
                      </a:r>
                      <a:r>
                        <a:rPr lang="en-GB" dirty="0" err="1"/>
                        <a:t>đổi</a:t>
                      </a:r>
                      <a:r>
                        <a:rPr lang="en-GB" dirty="0"/>
                        <a:t> </a:t>
                      </a:r>
                      <a:r>
                        <a:rPr lang="en-GB" dirty="0" err="1"/>
                        <a:t>bên</a:t>
                      </a:r>
                      <a:r>
                        <a:rPr lang="en-GB" dirty="0"/>
                        <a:t> </a:t>
                      </a:r>
                      <a:r>
                        <a:rPr lang="en-GB" dirty="0" err="1"/>
                        <a:t>trong</a:t>
                      </a:r>
                      <a:r>
                        <a:rPr lang="en-GB" dirty="0"/>
                        <a:t> component</a:t>
                      </a:r>
                    </a:p>
                  </a:txBody>
                  <a:tcPr/>
                </a:tc>
                <a:tc>
                  <a:txBody>
                    <a:bodyPr/>
                    <a:lstStyle/>
                    <a:p>
                      <a:r>
                        <a:rPr lang="en-GB" dirty="0" err="1"/>
                        <a:t>Không</a:t>
                      </a:r>
                      <a:endParaRPr lang="en-GB" dirty="0"/>
                    </a:p>
                  </a:txBody>
                  <a:tcPr/>
                </a:tc>
                <a:tc>
                  <a:txBody>
                    <a:bodyPr/>
                    <a:lstStyle/>
                    <a:p>
                      <a:r>
                        <a:rPr lang="en-GB" dirty="0" err="1"/>
                        <a:t>Có</a:t>
                      </a:r>
                      <a:endParaRPr lang="en-GB" dirty="0"/>
                    </a:p>
                  </a:txBody>
                  <a:tcPr/>
                </a:tc>
                <a:extLst>
                  <a:ext uri="{0D108BD9-81ED-4DB2-BD59-A6C34878D82A}">
                    <a16:rowId xmlns:a16="http://schemas.microsoft.com/office/drawing/2014/main" val="1422177753"/>
                  </a:ext>
                </a:extLst>
              </a:tr>
              <a:tr h="828248">
                <a:tc>
                  <a:txBody>
                    <a:bodyPr/>
                    <a:lstStyle/>
                    <a:p>
                      <a:r>
                        <a:rPr lang="en-GB" dirty="0" err="1"/>
                        <a:t>Có</a:t>
                      </a:r>
                      <a:r>
                        <a:rPr lang="en-GB" dirty="0"/>
                        <a:t> </a:t>
                      </a:r>
                      <a:r>
                        <a:rPr lang="en-GB" dirty="0" err="1"/>
                        <a:t>thể</a:t>
                      </a:r>
                      <a:r>
                        <a:rPr lang="en-GB" dirty="0"/>
                        <a:t> </a:t>
                      </a:r>
                      <a:r>
                        <a:rPr lang="en-GB" dirty="0" err="1"/>
                        <a:t>thiết</a:t>
                      </a:r>
                      <a:r>
                        <a:rPr lang="en-GB" dirty="0"/>
                        <a:t> </a:t>
                      </a:r>
                      <a:r>
                        <a:rPr lang="en-GB" dirty="0" err="1"/>
                        <a:t>lập</a:t>
                      </a:r>
                      <a:r>
                        <a:rPr lang="en-GB" dirty="0"/>
                        <a:t> </a:t>
                      </a:r>
                      <a:r>
                        <a:rPr lang="en-GB" dirty="0" err="1"/>
                        <a:t>giá</a:t>
                      </a:r>
                      <a:r>
                        <a:rPr lang="en-GB" dirty="0"/>
                        <a:t> </a:t>
                      </a:r>
                      <a:r>
                        <a:rPr lang="en-GB" dirty="0" err="1"/>
                        <a:t>trị</a:t>
                      </a:r>
                      <a:r>
                        <a:rPr lang="en-GB" dirty="0"/>
                        <a:t> </a:t>
                      </a:r>
                      <a:r>
                        <a:rPr lang="en-GB" dirty="0" err="1"/>
                        <a:t>khởi</a:t>
                      </a:r>
                      <a:r>
                        <a:rPr lang="en-GB" dirty="0"/>
                        <a:t> </a:t>
                      </a:r>
                      <a:r>
                        <a:rPr lang="en-GB" dirty="0" err="1"/>
                        <a:t>tạo</a:t>
                      </a:r>
                      <a:r>
                        <a:rPr lang="en-GB" dirty="0"/>
                        <a:t> </a:t>
                      </a:r>
                      <a:r>
                        <a:rPr lang="en-GB" dirty="0" err="1"/>
                        <a:t>cho</a:t>
                      </a:r>
                      <a:r>
                        <a:rPr lang="en-GB" dirty="0"/>
                        <a:t> component con?</a:t>
                      </a:r>
                    </a:p>
                  </a:txBody>
                  <a:tcPr/>
                </a:tc>
                <a:tc>
                  <a:txBody>
                    <a:bodyPr/>
                    <a:lstStyle/>
                    <a:p>
                      <a:r>
                        <a:rPr lang="en-GB" dirty="0" err="1"/>
                        <a:t>Có</a:t>
                      </a:r>
                      <a:endParaRPr lang="en-GB" dirty="0"/>
                    </a:p>
                  </a:txBody>
                  <a:tcPr/>
                </a:tc>
                <a:tc>
                  <a:txBody>
                    <a:bodyPr/>
                    <a:lstStyle/>
                    <a:p>
                      <a:r>
                        <a:rPr lang="en-GB" dirty="0" err="1"/>
                        <a:t>Có</a:t>
                      </a:r>
                      <a:endParaRPr lang="en-GB" dirty="0"/>
                    </a:p>
                  </a:txBody>
                  <a:tcPr/>
                </a:tc>
                <a:extLst>
                  <a:ext uri="{0D108BD9-81ED-4DB2-BD59-A6C34878D82A}">
                    <a16:rowId xmlns:a16="http://schemas.microsoft.com/office/drawing/2014/main" val="843238582"/>
                  </a:ext>
                </a:extLst>
              </a:tr>
              <a:tr h="579773">
                <a:tc>
                  <a:txBody>
                    <a:bodyPr/>
                    <a:lstStyle/>
                    <a:p>
                      <a:r>
                        <a:rPr lang="en-GB" dirty="0" err="1"/>
                        <a:t>Có</a:t>
                      </a:r>
                      <a:r>
                        <a:rPr lang="en-GB" dirty="0"/>
                        <a:t> </a:t>
                      </a:r>
                      <a:r>
                        <a:rPr lang="en-GB" dirty="0" err="1"/>
                        <a:t>thể</a:t>
                      </a:r>
                      <a:r>
                        <a:rPr lang="en-GB" dirty="0"/>
                        <a:t> </a:t>
                      </a:r>
                      <a:r>
                        <a:rPr lang="en-GB" dirty="0" err="1"/>
                        <a:t>thay</a:t>
                      </a:r>
                      <a:r>
                        <a:rPr lang="en-GB" dirty="0"/>
                        <a:t> </a:t>
                      </a:r>
                      <a:r>
                        <a:rPr lang="en-GB" dirty="0" err="1"/>
                        <a:t>đổi</a:t>
                      </a:r>
                      <a:r>
                        <a:rPr lang="en-GB" dirty="0"/>
                        <a:t> </a:t>
                      </a:r>
                      <a:r>
                        <a:rPr lang="en-GB" dirty="0" err="1"/>
                        <a:t>trong</a:t>
                      </a:r>
                      <a:r>
                        <a:rPr lang="en-GB" dirty="0"/>
                        <a:t> component con?</a:t>
                      </a:r>
                    </a:p>
                  </a:txBody>
                  <a:tcPr/>
                </a:tc>
                <a:tc>
                  <a:txBody>
                    <a:bodyPr/>
                    <a:lstStyle/>
                    <a:p>
                      <a:r>
                        <a:rPr lang="en-GB" dirty="0" err="1"/>
                        <a:t>Có</a:t>
                      </a:r>
                      <a:endParaRPr lang="en-GB" dirty="0"/>
                    </a:p>
                  </a:txBody>
                  <a:tcPr/>
                </a:tc>
                <a:tc>
                  <a:txBody>
                    <a:bodyPr/>
                    <a:lstStyle/>
                    <a:p>
                      <a:r>
                        <a:rPr lang="en-GB" dirty="0" err="1"/>
                        <a:t>Không</a:t>
                      </a:r>
                      <a:endParaRPr lang="en-GB" dirty="0"/>
                    </a:p>
                  </a:txBody>
                  <a:tcPr/>
                </a:tc>
                <a:extLst>
                  <a:ext uri="{0D108BD9-81ED-4DB2-BD59-A6C34878D82A}">
                    <a16:rowId xmlns:a16="http://schemas.microsoft.com/office/drawing/2014/main" val="2842564156"/>
                  </a:ext>
                </a:extLst>
              </a:tr>
            </a:tbl>
          </a:graphicData>
        </a:graphic>
      </p:graphicFrame>
      <p:sp>
        <p:nvSpPr>
          <p:cNvPr id="8" name="Rectangle 7">
            <a:extLst>
              <a:ext uri="{FF2B5EF4-FFF2-40B4-BE49-F238E27FC236}">
                <a16:creationId xmlns:a16="http://schemas.microsoft.com/office/drawing/2014/main" id="{D1D839D5-4841-4688-8254-2EDE36A5EE5C}"/>
              </a:ext>
            </a:extLst>
          </p:cNvPr>
          <p:cNvSpPr/>
          <p:nvPr/>
        </p:nvSpPr>
        <p:spPr>
          <a:xfrm>
            <a:off x="6672646" y="6328145"/>
            <a:ext cx="1577676" cy="400110"/>
          </a:xfrm>
          <a:prstGeom prst="rect">
            <a:avLst/>
          </a:prstGeom>
        </p:spPr>
        <p:txBody>
          <a:bodyPr wrap="none">
            <a:spAutoFit/>
          </a:bodyPr>
          <a:lstStyle/>
          <a:p>
            <a:r>
              <a:rPr lang="en-GB" sz="2000" dirty="0" err="1">
                <a:latin typeface="Times New Roman" panose="02020603050405020304" pitchFamily="18" charset="0"/>
                <a:cs typeface="Times New Roman" panose="02020603050405020304" pitchFamily="18" charset="0"/>
              </a:rPr>
              <a:t>Sự</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khác</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nhau</a:t>
            </a:r>
            <a:endParaRPr lang="en-GB"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4DD182C-D560-46B3-A9FC-355AEEF90363}"/>
              </a:ext>
            </a:extLst>
          </p:cNvPr>
          <p:cNvSpPr txBox="1"/>
          <p:nvPr/>
        </p:nvSpPr>
        <p:spPr>
          <a:xfrm>
            <a:off x="1390367" y="4168713"/>
            <a:ext cx="1965603" cy="461665"/>
          </a:xfrm>
          <a:prstGeom prst="rect">
            <a:avLst/>
          </a:prstGeom>
          <a:noFill/>
        </p:spPr>
        <p:txBody>
          <a:bodyPr wrap="none" rtlCol="0">
            <a:spAutoFit/>
          </a:bodyPr>
          <a:lstStyle/>
          <a:p>
            <a:r>
              <a:rPr lang="en-GB" sz="2400" dirty="0" err="1"/>
              <a:t>Sự</a:t>
            </a:r>
            <a:r>
              <a:rPr lang="en-GB" sz="2400" dirty="0"/>
              <a:t> </a:t>
            </a:r>
            <a:r>
              <a:rPr lang="en-GB" sz="2400" dirty="0" err="1"/>
              <a:t>giống</a:t>
            </a:r>
            <a:r>
              <a:rPr lang="en-GB" sz="2400" dirty="0"/>
              <a:t> </a:t>
            </a:r>
            <a:r>
              <a:rPr lang="en-GB" sz="2400" dirty="0" err="1"/>
              <a:t>nhau</a:t>
            </a:r>
            <a:endParaRPr lang="en-GB" sz="2400" dirty="0"/>
          </a:p>
        </p:txBody>
      </p:sp>
    </p:spTree>
    <p:extLst>
      <p:ext uri="{BB962C8B-B14F-4D97-AF65-F5344CB8AC3E}">
        <p14:creationId xmlns:p14="http://schemas.microsoft.com/office/powerpoint/2010/main" val="2973456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AE408B-EBEF-4EF1-AA0F-B8F0F5B88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370" y="431085"/>
            <a:ext cx="10669384" cy="5514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68370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9E58-A5F6-4AFB-935A-E6C187D87FD5}"/>
              </a:ext>
            </a:extLst>
          </p:cNvPr>
          <p:cNvSpPr>
            <a:spLocks noGrp="1"/>
          </p:cNvSpPr>
          <p:nvPr>
            <p:ph type="title"/>
          </p:nvPr>
        </p:nvSpPr>
        <p:spPr/>
        <p:txBody>
          <a:bodyPr/>
          <a:lstStyle/>
          <a:p>
            <a:pPr algn="ctr"/>
            <a:r>
              <a:rPr lang="en-GB" b="1" dirty="0">
                <a:latin typeface="Times New Roman" panose="02020603050405020304" pitchFamily="18" charset="0"/>
                <a:cs typeface="Times New Roman" panose="02020603050405020304" pitchFamily="18" charset="0"/>
              </a:rPr>
              <a:t>Redux –</a:t>
            </a:r>
            <a:r>
              <a:rPr lang="en-GB" b="1" dirty="0" err="1">
                <a:latin typeface="Times New Roman" panose="02020603050405020304" pitchFamily="18" charset="0"/>
                <a:cs typeface="Times New Roman" panose="02020603050405020304" pitchFamily="18" charset="0"/>
              </a:rPr>
              <a:t>Tổng</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quan</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3CBC5E-4AB8-4D58-98D6-AD1403B71DB0}"/>
              </a:ext>
            </a:extLst>
          </p:cNvPr>
          <p:cNvSpPr>
            <a:spLocks noGrp="1"/>
          </p:cNvSpPr>
          <p:nvPr>
            <p:ph idx="1"/>
          </p:nvPr>
        </p:nvSpPr>
        <p:spPr/>
        <p:txBody>
          <a:bodyPr>
            <a:normAutofit/>
          </a:bodyPr>
          <a:lstStyle/>
          <a:p>
            <a:pPr marL="0" indent="0">
              <a:buNone/>
            </a:pPr>
            <a:r>
              <a:rPr lang="en-GB" sz="3600" dirty="0">
                <a:latin typeface="Times New Roman" panose="02020603050405020304" pitchFamily="18" charset="0"/>
                <a:cs typeface="Times New Roman" panose="02020603050405020304" pitchFamily="18" charset="0"/>
              </a:rPr>
              <a:t>Redux </a:t>
            </a:r>
            <a:r>
              <a:rPr lang="en-GB" sz="3600" dirty="0" err="1">
                <a:latin typeface="Times New Roman" panose="02020603050405020304" pitchFamily="18" charset="0"/>
                <a:cs typeface="Times New Roman" panose="02020603050405020304" pitchFamily="18" charset="0"/>
              </a:rPr>
              <a:t>js</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là</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một</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thư</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viện</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Javascript</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giúp</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tạo</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ra</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thành</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một</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lớp</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quản</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lý</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trạng</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thái</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của</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ứng</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dụng</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Được</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dựa</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trên</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nền</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tảng</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tư</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tưởng</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của</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kiến</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trúc</a:t>
            </a:r>
            <a:r>
              <a:rPr lang="en-GB" sz="3600" dirty="0">
                <a:latin typeface="Times New Roman" panose="02020603050405020304" pitchFamily="18" charset="0"/>
                <a:cs typeface="Times New Roman" panose="02020603050405020304" pitchFamily="18" charset="0"/>
              </a:rPr>
              <a:t> Flux do Facebook </a:t>
            </a:r>
            <a:r>
              <a:rPr lang="en-GB" sz="3600" dirty="0" err="1">
                <a:latin typeface="Times New Roman" panose="02020603050405020304" pitchFamily="18" charset="0"/>
                <a:cs typeface="Times New Roman" panose="02020603050405020304" pitchFamily="18" charset="0"/>
              </a:rPr>
              <a:t>giới</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thiệu</a:t>
            </a:r>
            <a:r>
              <a:rPr lang="en-GB" sz="3600" dirty="0">
                <a:latin typeface="Times New Roman" panose="02020603050405020304" pitchFamily="18" charset="0"/>
                <a:cs typeface="Times New Roman" panose="02020603050405020304" pitchFamily="18" charset="0"/>
              </a:rPr>
              <a:t> </a:t>
            </a:r>
            <a:r>
              <a:rPr lang="vi-VN" sz="3600" dirty="0">
                <a:latin typeface="Times New Roman" panose="02020603050405020304" pitchFamily="18" charset="0"/>
                <a:cs typeface="Times New Roman" panose="02020603050405020304" pitchFamily="18" charset="0"/>
              </a:rPr>
              <a:t>nhưng đã lượt bỏ phần Dispatcher, và chỉ có duy nhất 1 store</a:t>
            </a:r>
            <a:r>
              <a:rPr lang="en-GB" sz="3600" dirty="0">
                <a:latin typeface="Times New Roman" panose="02020603050405020304" pitchFamily="18" charset="0"/>
                <a:cs typeface="Times New Roman" panose="02020603050405020304" pitchFamily="18" charset="0"/>
              </a:rPr>
              <a:t>, do </a:t>
            </a:r>
            <a:r>
              <a:rPr lang="en-GB" sz="3600" dirty="0" err="1">
                <a:latin typeface="Times New Roman" panose="02020603050405020304" pitchFamily="18" charset="0"/>
                <a:cs typeface="Times New Roman" panose="02020603050405020304" pitchFamily="18" charset="0"/>
              </a:rPr>
              <a:t>vậy</a:t>
            </a:r>
            <a:r>
              <a:rPr lang="en-GB" sz="3600" dirty="0">
                <a:latin typeface="Times New Roman" panose="02020603050405020304" pitchFamily="18" charset="0"/>
                <a:cs typeface="Times New Roman" panose="02020603050405020304" pitchFamily="18" charset="0"/>
              </a:rPr>
              <a:t> Redux </a:t>
            </a:r>
            <a:r>
              <a:rPr lang="en-GB" sz="3600" dirty="0" err="1">
                <a:latin typeface="Times New Roman" panose="02020603050405020304" pitchFamily="18" charset="0"/>
                <a:cs typeface="Times New Roman" panose="02020603050405020304" pitchFamily="18" charset="0"/>
              </a:rPr>
              <a:t>thường</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là</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bộ</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đôi</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kết</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hợp</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hoàn</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hảo</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với</a:t>
            </a:r>
            <a:r>
              <a:rPr lang="en-GB" sz="3600" dirty="0">
                <a:latin typeface="Times New Roman" panose="02020603050405020304" pitchFamily="18" charset="0"/>
                <a:cs typeface="Times New Roman" panose="02020603050405020304" pitchFamily="18" charset="0"/>
              </a:rPr>
              <a:t> React (React </a:t>
            </a:r>
            <a:r>
              <a:rPr lang="en-GB" sz="3600" dirty="0" err="1">
                <a:latin typeface="Times New Roman" panose="02020603050405020304" pitchFamily="18" charset="0"/>
                <a:cs typeface="Times New Roman" panose="02020603050405020304" pitchFamily="18" charset="0"/>
              </a:rPr>
              <a:t>Js</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và</a:t>
            </a:r>
            <a:r>
              <a:rPr lang="en-GB" sz="3600" dirty="0">
                <a:latin typeface="Times New Roman" panose="02020603050405020304" pitchFamily="18" charset="0"/>
                <a:cs typeface="Times New Roman" panose="02020603050405020304" pitchFamily="18" charset="0"/>
              </a:rPr>
              <a:t> React Native)</a:t>
            </a:r>
          </a:p>
          <a:p>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5138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CDE00-05D2-4B9F-8409-8AE0A546553C}"/>
              </a:ext>
            </a:extLst>
          </p:cNvPr>
          <p:cNvSpPr>
            <a:spLocks noGrp="1"/>
          </p:cNvSpPr>
          <p:nvPr>
            <p:ph type="title"/>
          </p:nvPr>
        </p:nvSpPr>
        <p:spPr/>
        <p:txBody>
          <a:bodyPr/>
          <a:lstStyle/>
          <a:p>
            <a:pPr algn="ctr"/>
            <a:r>
              <a:rPr lang="en-GB" b="1" dirty="0">
                <a:latin typeface="Times New Roman" panose="02020603050405020304" pitchFamily="18" charset="0"/>
                <a:cs typeface="Times New Roman" panose="02020603050405020304" pitchFamily="18" charset="0"/>
              </a:rPr>
              <a:t>Redux – </a:t>
            </a:r>
            <a:r>
              <a:rPr lang="en-GB" b="1" dirty="0" err="1">
                <a:latin typeface="Times New Roman" panose="02020603050405020304" pitchFamily="18" charset="0"/>
                <a:cs typeface="Times New Roman" panose="02020603050405020304" pitchFamily="18" charset="0"/>
              </a:rPr>
              <a:t>Cấu</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trúc</a:t>
            </a:r>
            <a:endParaRPr lang="en-GB"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E4D1A0ED-6B6B-4461-B785-1DF95C266154}"/>
              </a:ext>
            </a:extLst>
          </p:cNvPr>
          <p:cNvSpPr>
            <a:spLocks noGrp="1"/>
          </p:cNvSpPr>
          <p:nvPr>
            <p:ph sz="half" idx="1"/>
          </p:nvPr>
        </p:nvSpPr>
        <p:spPr>
          <a:xfrm>
            <a:off x="838200" y="1825625"/>
            <a:ext cx="5974976" cy="4351338"/>
          </a:xfrm>
        </p:spPr>
        <p:txBody>
          <a:bodyPr>
            <a:normAutofit/>
          </a:bodyPr>
          <a:lstStyle/>
          <a:p>
            <a:pPr marL="0" indent="0">
              <a:buNone/>
            </a:pPr>
            <a:r>
              <a:rPr lang="vi-VN" sz="2200" dirty="0" err="1">
                <a:latin typeface="Calibri (Body)"/>
              </a:rPr>
              <a:t>Về</a:t>
            </a:r>
            <a:r>
              <a:rPr lang="vi-VN" sz="2200" dirty="0">
                <a:latin typeface="Calibri (Body)"/>
              </a:rPr>
              <a:t> cơ </a:t>
            </a:r>
            <a:r>
              <a:rPr lang="vi-VN" sz="2200" dirty="0" err="1">
                <a:latin typeface="Calibri (Body)"/>
              </a:rPr>
              <a:t>bản</a:t>
            </a:r>
            <a:r>
              <a:rPr lang="vi-VN" sz="2200" dirty="0">
                <a:latin typeface="Calibri (Body)"/>
              </a:rPr>
              <a:t> </a:t>
            </a:r>
            <a:r>
              <a:rPr lang="vi-VN" sz="2200" dirty="0" err="1">
                <a:latin typeface="Calibri (Body)"/>
              </a:rPr>
              <a:t>Redux</a:t>
            </a:r>
            <a:r>
              <a:rPr lang="vi-VN" sz="2200" dirty="0">
                <a:latin typeface="Calibri (Body)"/>
              </a:rPr>
              <a:t> </a:t>
            </a:r>
            <a:r>
              <a:rPr lang="vi-VN" sz="2200" dirty="0" err="1">
                <a:latin typeface="Calibri (Body)"/>
              </a:rPr>
              <a:t>có</a:t>
            </a:r>
            <a:r>
              <a:rPr lang="vi-VN" sz="2200" dirty="0">
                <a:latin typeface="Calibri (Body)"/>
              </a:rPr>
              <a:t> 4 </a:t>
            </a:r>
            <a:r>
              <a:rPr lang="vi-VN" sz="2200" dirty="0" err="1">
                <a:latin typeface="Calibri (Body)"/>
              </a:rPr>
              <a:t>thành</a:t>
            </a:r>
            <a:r>
              <a:rPr lang="vi-VN" sz="2200" dirty="0">
                <a:latin typeface="Calibri (Body)"/>
              </a:rPr>
              <a:t> </a:t>
            </a:r>
            <a:r>
              <a:rPr lang="vi-VN" sz="2200" dirty="0" err="1">
                <a:latin typeface="Calibri (Body)"/>
              </a:rPr>
              <a:t>phần</a:t>
            </a:r>
            <a:r>
              <a:rPr lang="vi-VN" sz="2200" dirty="0">
                <a:latin typeface="Calibri (Body)"/>
              </a:rPr>
              <a:t> như sau:</a:t>
            </a:r>
          </a:p>
          <a:p>
            <a:pPr lvl="1"/>
            <a:r>
              <a:rPr lang="vi-VN" sz="2200" dirty="0" err="1">
                <a:latin typeface="Calibri (Body)"/>
              </a:rPr>
              <a:t>Action</a:t>
            </a:r>
            <a:r>
              <a:rPr lang="vi-VN" sz="2200" dirty="0">
                <a:latin typeface="Calibri (Body)"/>
              </a:rPr>
              <a:t>: </a:t>
            </a:r>
            <a:r>
              <a:rPr lang="vi-VN" sz="2200" dirty="0" err="1">
                <a:latin typeface="Calibri (Body)"/>
              </a:rPr>
              <a:t>Là</a:t>
            </a:r>
            <a:r>
              <a:rPr lang="vi-VN" sz="2200" dirty="0">
                <a:latin typeface="Calibri (Body)"/>
              </a:rPr>
              <a:t> nơi mang </a:t>
            </a:r>
            <a:r>
              <a:rPr lang="vi-VN" sz="2200" dirty="0" err="1">
                <a:latin typeface="Calibri (Body)"/>
              </a:rPr>
              <a:t>các</a:t>
            </a:r>
            <a:r>
              <a:rPr lang="vi-VN" sz="2200" dirty="0">
                <a:latin typeface="Calibri (Body)"/>
              </a:rPr>
              <a:t> thông tin </a:t>
            </a:r>
            <a:r>
              <a:rPr lang="vi-VN" sz="2200" dirty="0" err="1">
                <a:latin typeface="Calibri (Body)"/>
              </a:rPr>
              <a:t>dùng</a:t>
            </a:r>
            <a:r>
              <a:rPr lang="vi-VN" sz="2200" dirty="0">
                <a:latin typeface="Calibri (Body)"/>
              </a:rPr>
              <a:t> </a:t>
            </a:r>
            <a:r>
              <a:rPr lang="vi-VN" sz="2200" dirty="0" err="1">
                <a:latin typeface="Calibri (Body)"/>
              </a:rPr>
              <a:t>để</a:t>
            </a:r>
            <a:r>
              <a:rPr lang="vi-VN" sz="2200" dirty="0">
                <a:latin typeface="Calibri (Body)"/>
              </a:rPr>
              <a:t> </a:t>
            </a:r>
            <a:r>
              <a:rPr lang="vi-VN" sz="2200" dirty="0" err="1">
                <a:latin typeface="Calibri (Body)"/>
              </a:rPr>
              <a:t>gửi</a:t>
            </a:r>
            <a:r>
              <a:rPr lang="vi-VN" sz="2200" dirty="0">
                <a:latin typeface="Calibri (Body)"/>
              </a:rPr>
              <a:t> </a:t>
            </a:r>
            <a:r>
              <a:rPr lang="vi-VN" sz="2200" dirty="0" err="1">
                <a:latin typeface="Calibri (Body)"/>
              </a:rPr>
              <a:t>từ</a:t>
            </a:r>
            <a:r>
              <a:rPr lang="vi-VN" sz="2200" dirty="0">
                <a:latin typeface="Calibri (Body)"/>
              </a:rPr>
              <a:t> </a:t>
            </a:r>
            <a:r>
              <a:rPr lang="vi-VN" sz="2200" dirty="0" err="1">
                <a:latin typeface="Calibri (Body)"/>
              </a:rPr>
              <a:t>ứng</a:t>
            </a:r>
            <a:r>
              <a:rPr lang="vi-VN" sz="2200" dirty="0">
                <a:latin typeface="Calibri (Body)"/>
              </a:rPr>
              <a:t> </a:t>
            </a:r>
            <a:r>
              <a:rPr lang="vi-VN" sz="2200" dirty="0" err="1">
                <a:latin typeface="Calibri (Body)"/>
              </a:rPr>
              <a:t>dụng</a:t>
            </a:r>
            <a:r>
              <a:rPr lang="vi-VN" sz="2200" dirty="0">
                <a:latin typeface="Calibri (Body)"/>
              </a:rPr>
              <a:t> </a:t>
            </a:r>
            <a:r>
              <a:rPr lang="vi-VN" sz="2200" dirty="0" err="1">
                <a:latin typeface="Calibri (Body)"/>
              </a:rPr>
              <a:t>đến</a:t>
            </a:r>
            <a:r>
              <a:rPr lang="vi-VN" sz="2200" dirty="0">
                <a:latin typeface="Calibri (Body)"/>
              </a:rPr>
              <a:t> </a:t>
            </a:r>
            <a:r>
              <a:rPr lang="vi-VN" sz="2200" dirty="0" err="1">
                <a:latin typeface="Calibri (Body)"/>
              </a:rPr>
              <a:t>Store</a:t>
            </a:r>
            <a:r>
              <a:rPr lang="vi-VN" sz="2200" dirty="0">
                <a:latin typeface="Calibri (Body)"/>
              </a:rPr>
              <a:t>. </a:t>
            </a:r>
            <a:r>
              <a:rPr lang="vi-VN" sz="2200" dirty="0" err="1">
                <a:latin typeface="Calibri (Body)"/>
              </a:rPr>
              <a:t>Các</a:t>
            </a:r>
            <a:r>
              <a:rPr lang="vi-VN" sz="2200" dirty="0">
                <a:latin typeface="Calibri (Body)"/>
              </a:rPr>
              <a:t> thông tin </a:t>
            </a:r>
            <a:r>
              <a:rPr lang="vi-VN" sz="2200" dirty="0" err="1">
                <a:latin typeface="Calibri (Body)"/>
              </a:rPr>
              <a:t>này</a:t>
            </a:r>
            <a:r>
              <a:rPr lang="vi-VN" sz="2200" dirty="0">
                <a:latin typeface="Calibri (Body)"/>
              </a:rPr>
              <a:t> </a:t>
            </a:r>
            <a:r>
              <a:rPr lang="vi-VN" sz="2200" dirty="0" err="1">
                <a:latin typeface="Calibri (Body)"/>
              </a:rPr>
              <a:t>là</a:t>
            </a:r>
            <a:r>
              <a:rPr lang="vi-VN" sz="2200" dirty="0">
                <a:latin typeface="Calibri (Body)"/>
              </a:rPr>
              <a:t> 1 </a:t>
            </a:r>
            <a:r>
              <a:rPr lang="vi-VN" sz="2200" dirty="0" err="1">
                <a:latin typeface="Calibri (Body)"/>
              </a:rPr>
              <a:t>object</a:t>
            </a:r>
            <a:r>
              <a:rPr lang="vi-VN" sz="2200" dirty="0">
                <a:latin typeface="Calibri (Body)"/>
              </a:rPr>
              <a:t> mô </a:t>
            </a:r>
            <a:r>
              <a:rPr lang="vi-VN" sz="2200" dirty="0" err="1">
                <a:latin typeface="Calibri (Body)"/>
              </a:rPr>
              <a:t>tả</a:t>
            </a:r>
            <a:r>
              <a:rPr lang="vi-VN" sz="2200" dirty="0">
                <a:latin typeface="Calibri (Body)"/>
              </a:rPr>
              <a:t> </a:t>
            </a:r>
            <a:r>
              <a:rPr lang="vi-VN" sz="2200" dirty="0" err="1">
                <a:latin typeface="Calibri (Body)"/>
              </a:rPr>
              <a:t>những</a:t>
            </a:r>
            <a:r>
              <a:rPr lang="vi-VN" sz="2200" dirty="0">
                <a:latin typeface="Calibri (Body)"/>
              </a:rPr>
              <a:t> </a:t>
            </a:r>
            <a:r>
              <a:rPr lang="vi-VN" sz="2200" dirty="0" err="1">
                <a:latin typeface="Calibri (Body)"/>
              </a:rPr>
              <a:t>gì</a:t>
            </a:r>
            <a:r>
              <a:rPr lang="vi-VN" sz="2200" dirty="0">
                <a:latin typeface="Calibri (Body)"/>
              </a:rPr>
              <a:t> </a:t>
            </a:r>
            <a:r>
              <a:rPr lang="vi-VN" sz="2200" dirty="0" err="1">
                <a:latin typeface="Calibri (Body)"/>
              </a:rPr>
              <a:t>đã</a:t>
            </a:r>
            <a:r>
              <a:rPr lang="vi-VN" sz="2200" dirty="0">
                <a:latin typeface="Calibri (Body)"/>
              </a:rPr>
              <a:t> </a:t>
            </a:r>
            <a:r>
              <a:rPr lang="vi-VN" sz="2200" dirty="0" err="1">
                <a:latin typeface="Calibri (Body)"/>
              </a:rPr>
              <a:t>xảy</a:t>
            </a:r>
            <a:r>
              <a:rPr lang="vi-VN" sz="2200" dirty="0">
                <a:latin typeface="Calibri (Body)"/>
              </a:rPr>
              <a:t> ra.</a:t>
            </a:r>
            <a:endParaRPr lang="en-GB" sz="2200" dirty="0">
              <a:latin typeface="Calibri (Body)"/>
            </a:endParaRPr>
          </a:p>
          <a:p>
            <a:pPr lvl="1"/>
            <a:r>
              <a:rPr lang="vi-VN" sz="2200" dirty="0" err="1">
                <a:latin typeface="Calibri (Body)"/>
              </a:rPr>
              <a:t>Reducer</a:t>
            </a:r>
            <a:r>
              <a:rPr lang="vi-VN" sz="2200" dirty="0">
                <a:latin typeface="Calibri (Body)"/>
              </a:rPr>
              <a:t>: </a:t>
            </a:r>
            <a:r>
              <a:rPr lang="vi-VN" sz="2200" dirty="0" err="1">
                <a:latin typeface="Calibri (Body)"/>
              </a:rPr>
              <a:t>Là</a:t>
            </a:r>
            <a:r>
              <a:rPr lang="vi-VN" sz="2200" dirty="0">
                <a:latin typeface="Calibri (Body)"/>
              </a:rPr>
              <a:t> nơi </a:t>
            </a:r>
            <a:r>
              <a:rPr lang="vi-VN" sz="2200" dirty="0" err="1">
                <a:latin typeface="Calibri (Body)"/>
              </a:rPr>
              <a:t>xác</a:t>
            </a:r>
            <a:r>
              <a:rPr lang="vi-VN" sz="2200" dirty="0">
                <a:latin typeface="Calibri (Body)"/>
              </a:rPr>
              <a:t> </a:t>
            </a:r>
            <a:r>
              <a:rPr lang="vi-VN" sz="2200" dirty="0" err="1">
                <a:latin typeface="Calibri (Body)"/>
              </a:rPr>
              <a:t>định</a:t>
            </a:r>
            <a:r>
              <a:rPr lang="vi-VN" sz="2200" dirty="0">
                <a:latin typeface="Calibri (Body)"/>
              </a:rPr>
              <a:t> </a:t>
            </a:r>
            <a:r>
              <a:rPr lang="vi-VN" sz="2200" dirty="0" err="1">
                <a:latin typeface="Calibri (Body)"/>
              </a:rPr>
              <a:t>State</a:t>
            </a:r>
            <a:r>
              <a:rPr lang="vi-VN" sz="2200" dirty="0">
                <a:latin typeface="Calibri (Body)"/>
              </a:rPr>
              <a:t> thay </a:t>
            </a:r>
            <a:r>
              <a:rPr lang="vi-VN" sz="2200" dirty="0" err="1">
                <a:latin typeface="Calibri (Body)"/>
              </a:rPr>
              <a:t>đổi</a:t>
            </a:r>
            <a:r>
              <a:rPr lang="vi-VN" sz="2200" dirty="0">
                <a:latin typeface="Calibri (Body)"/>
              </a:rPr>
              <a:t> như </a:t>
            </a:r>
            <a:r>
              <a:rPr lang="vi-VN" sz="2200" dirty="0" err="1">
                <a:latin typeface="Calibri (Body)"/>
              </a:rPr>
              <a:t>thế</a:t>
            </a:r>
            <a:r>
              <a:rPr lang="vi-VN" sz="2200" dirty="0">
                <a:latin typeface="Calibri (Body)"/>
              </a:rPr>
              <a:t> </a:t>
            </a:r>
            <a:r>
              <a:rPr lang="vi-VN" sz="2200" dirty="0" err="1">
                <a:latin typeface="Calibri (Body)"/>
              </a:rPr>
              <a:t>nào</a:t>
            </a:r>
            <a:r>
              <a:rPr lang="vi-VN" sz="2200" dirty="0">
                <a:latin typeface="Calibri (Body)"/>
              </a:rPr>
              <a:t>.</a:t>
            </a:r>
            <a:endParaRPr lang="en-GB" sz="2200" dirty="0">
              <a:latin typeface="Calibri (Body)"/>
            </a:endParaRPr>
          </a:p>
          <a:p>
            <a:pPr lvl="1"/>
            <a:r>
              <a:rPr lang="vi-VN" sz="2200" dirty="0" err="1">
                <a:latin typeface="Calibri (Body)"/>
              </a:rPr>
              <a:t>Store</a:t>
            </a:r>
            <a:r>
              <a:rPr lang="vi-VN" sz="2200" dirty="0">
                <a:latin typeface="Calibri (Body)"/>
              </a:rPr>
              <a:t>: </a:t>
            </a:r>
            <a:r>
              <a:rPr lang="vi-VN" sz="2200" dirty="0" err="1">
                <a:latin typeface="Calibri (Body)"/>
              </a:rPr>
              <a:t>Là</a:t>
            </a:r>
            <a:r>
              <a:rPr lang="vi-VN" sz="2200" dirty="0">
                <a:latin typeface="Calibri (Body)"/>
              </a:rPr>
              <a:t> nơi </a:t>
            </a:r>
            <a:r>
              <a:rPr lang="vi-VN" sz="2200" dirty="0" err="1">
                <a:latin typeface="Calibri (Body)"/>
              </a:rPr>
              <a:t>quản</a:t>
            </a:r>
            <a:r>
              <a:rPr lang="vi-VN" sz="2200" dirty="0">
                <a:latin typeface="Calibri (Body)"/>
              </a:rPr>
              <a:t> </a:t>
            </a:r>
            <a:r>
              <a:rPr lang="vi-VN" sz="2200" dirty="0" err="1">
                <a:latin typeface="Calibri (Body)"/>
              </a:rPr>
              <a:t>lý</a:t>
            </a:r>
            <a:r>
              <a:rPr lang="vi-VN" sz="2200" dirty="0">
                <a:latin typeface="Calibri (Body)"/>
              </a:rPr>
              <a:t> </a:t>
            </a:r>
            <a:r>
              <a:rPr lang="vi-VN" sz="2200" dirty="0" err="1">
                <a:latin typeface="Calibri (Body)"/>
              </a:rPr>
              <a:t>State</a:t>
            </a:r>
            <a:r>
              <a:rPr lang="vi-VN" sz="2200" dirty="0">
                <a:latin typeface="Calibri (Body)"/>
              </a:rPr>
              <a:t>, cho </a:t>
            </a:r>
            <a:r>
              <a:rPr lang="vi-VN" sz="2200" dirty="0" err="1">
                <a:latin typeface="Calibri (Body)"/>
              </a:rPr>
              <a:t>phép</a:t>
            </a:r>
            <a:r>
              <a:rPr lang="vi-VN" sz="2200" dirty="0">
                <a:latin typeface="Calibri (Body)"/>
              </a:rPr>
              <a:t> truy </a:t>
            </a:r>
            <a:r>
              <a:rPr lang="vi-VN" sz="2200" dirty="0" err="1">
                <a:latin typeface="Calibri (Body)"/>
              </a:rPr>
              <a:t>cập</a:t>
            </a:r>
            <a:r>
              <a:rPr lang="vi-VN" sz="2200" dirty="0">
                <a:latin typeface="Calibri (Body)"/>
              </a:rPr>
              <a:t> </a:t>
            </a:r>
            <a:r>
              <a:rPr lang="vi-VN" sz="2200" dirty="0" err="1">
                <a:latin typeface="Calibri (Body)"/>
              </a:rPr>
              <a:t>State</a:t>
            </a:r>
            <a:r>
              <a:rPr lang="vi-VN" sz="2200" dirty="0">
                <a:latin typeface="Calibri (Body)"/>
              </a:rPr>
              <a:t> qua </a:t>
            </a:r>
            <a:r>
              <a:rPr lang="vi-VN" sz="2200" dirty="0" err="1">
                <a:latin typeface="Calibri (Body)"/>
              </a:rPr>
              <a:t>getState</a:t>
            </a:r>
            <a:r>
              <a:rPr lang="vi-VN" sz="2200" dirty="0">
                <a:latin typeface="Calibri (Body)"/>
              </a:rPr>
              <a:t>(), </a:t>
            </a:r>
            <a:r>
              <a:rPr lang="vi-VN" sz="2200" dirty="0" err="1">
                <a:latin typeface="Calibri (Body)"/>
              </a:rPr>
              <a:t>update</a:t>
            </a:r>
            <a:r>
              <a:rPr lang="vi-VN" sz="2200" dirty="0">
                <a:latin typeface="Calibri (Body)"/>
              </a:rPr>
              <a:t> </a:t>
            </a:r>
            <a:r>
              <a:rPr lang="vi-VN" sz="2200" dirty="0" err="1">
                <a:latin typeface="Calibri (Body)"/>
              </a:rPr>
              <a:t>State</a:t>
            </a:r>
            <a:r>
              <a:rPr lang="vi-VN" sz="2200" dirty="0">
                <a:latin typeface="Calibri (Body)"/>
              </a:rPr>
              <a:t> qua </a:t>
            </a:r>
            <a:r>
              <a:rPr lang="vi-VN" sz="2200" dirty="0" err="1">
                <a:latin typeface="Calibri (Body)"/>
              </a:rPr>
              <a:t>dispatch</a:t>
            </a:r>
            <a:r>
              <a:rPr lang="vi-VN" sz="2200" dirty="0">
                <a:latin typeface="Calibri (Body)"/>
              </a:rPr>
              <a:t>(</a:t>
            </a:r>
            <a:r>
              <a:rPr lang="vi-VN" sz="2200" dirty="0" err="1">
                <a:latin typeface="Calibri (Body)"/>
              </a:rPr>
              <a:t>action</a:t>
            </a:r>
            <a:r>
              <a:rPr lang="vi-VN" sz="2200" dirty="0">
                <a:latin typeface="Calibri (Body)"/>
              </a:rPr>
              <a:t>), đăng </a:t>
            </a:r>
            <a:r>
              <a:rPr lang="vi-VN" sz="2200" dirty="0" err="1">
                <a:latin typeface="Calibri (Body)"/>
              </a:rPr>
              <a:t>kí</a:t>
            </a:r>
            <a:r>
              <a:rPr lang="vi-VN" sz="2200" dirty="0">
                <a:latin typeface="Calibri (Body)"/>
              </a:rPr>
              <a:t> </a:t>
            </a:r>
            <a:r>
              <a:rPr lang="vi-VN" sz="2200" dirty="0" err="1">
                <a:latin typeface="Calibri (Body)"/>
              </a:rPr>
              <a:t>listener</a:t>
            </a:r>
            <a:r>
              <a:rPr lang="vi-VN" sz="2200" dirty="0">
                <a:latin typeface="Calibri (Body)"/>
              </a:rPr>
              <a:t> qua </a:t>
            </a:r>
            <a:r>
              <a:rPr lang="vi-VN" sz="2200" dirty="0" err="1">
                <a:latin typeface="Calibri (Body)"/>
              </a:rPr>
              <a:t>subscribe</a:t>
            </a:r>
            <a:r>
              <a:rPr lang="vi-VN" sz="2200" dirty="0">
                <a:latin typeface="Calibri (Body)"/>
              </a:rPr>
              <a:t>(</a:t>
            </a:r>
            <a:r>
              <a:rPr lang="vi-VN" sz="2200" dirty="0" err="1">
                <a:latin typeface="Calibri (Body)"/>
              </a:rPr>
              <a:t>listener</a:t>
            </a:r>
            <a:r>
              <a:rPr lang="vi-VN" sz="2200" dirty="0">
                <a:latin typeface="Calibri (Body)"/>
              </a:rPr>
              <a:t>).</a:t>
            </a:r>
            <a:endParaRPr lang="en-GB" sz="2200" dirty="0">
              <a:latin typeface="Calibri (Body)"/>
            </a:endParaRPr>
          </a:p>
          <a:p>
            <a:pPr lvl="1"/>
            <a:r>
              <a:rPr lang="vi-VN" sz="2200" dirty="0" err="1">
                <a:latin typeface="Calibri (Body)"/>
              </a:rPr>
              <a:t>View</a:t>
            </a:r>
            <a:r>
              <a:rPr lang="vi-VN" sz="2200" dirty="0">
                <a:latin typeface="Calibri (Body)"/>
              </a:rPr>
              <a:t>: </a:t>
            </a:r>
            <a:r>
              <a:rPr lang="vi-VN" sz="2200" dirty="0" err="1">
                <a:latin typeface="Calibri (Body)"/>
              </a:rPr>
              <a:t>Hiển</a:t>
            </a:r>
            <a:r>
              <a:rPr lang="vi-VN" sz="2200" dirty="0">
                <a:latin typeface="Calibri (Body)"/>
              </a:rPr>
              <a:t> </a:t>
            </a:r>
            <a:r>
              <a:rPr lang="vi-VN" sz="2200" dirty="0" err="1">
                <a:latin typeface="Calibri (Body)"/>
              </a:rPr>
              <a:t>thị</a:t>
            </a:r>
            <a:r>
              <a:rPr lang="vi-VN" sz="2200" dirty="0">
                <a:latin typeface="Calibri (Body)"/>
              </a:rPr>
              <a:t> </a:t>
            </a:r>
            <a:r>
              <a:rPr lang="vi-VN" sz="2200" dirty="0" err="1">
                <a:latin typeface="Calibri (Body)"/>
              </a:rPr>
              <a:t>dữ</a:t>
            </a:r>
            <a:r>
              <a:rPr lang="vi-VN" sz="2200" dirty="0">
                <a:latin typeface="Calibri (Body)"/>
              </a:rPr>
              <a:t> </a:t>
            </a:r>
            <a:r>
              <a:rPr lang="vi-VN" sz="2200" dirty="0" err="1">
                <a:latin typeface="Calibri (Body)"/>
              </a:rPr>
              <a:t>liệu</a:t>
            </a:r>
            <a:r>
              <a:rPr lang="vi-VN" sz="2200" dirty="0">
                <a:latin typeface="Calibri (Body)"/>
              </a:rPr>
              <a:t> </a:t>
            </a:r>
            <a:r>
              <a:rPr lang="vi-VN" sz="2200" dirty="0" err="1">
                <a:latin typeface="Calibri (Body)"/>
              </a:rPr>
              <a:t>được</a:t>
            </a:r>
            <a:r>
              <a:rPr lang="vi-VN" sz="2200" dirty="0">
                <a:latin typeface="Calibri (Body)"/>
              </a:rPr>
              <a:t> cung </a:t>
            </a:r>
            <a:r>
              <a:rPr lang="vi-VN" sz="2200" dirty="0" err="1">
                <a:latin typeface="Calibri (Body)"/>
              </a:rPr>
              <a:t>cấp</a:t>
            </a:r>
            <a:r>
              <a:rPr lang="vi-VN" sz="2200" dirty="0">
                <a:latin typeface="Calibri (Body)"/>
              </a:rPr>
              <a:t> </a:t>
            </a:r>
            <a:r>
              <a:rPr lang="vi-VN" sz="2200" dirty="0" err="1">
                <a:latin typeface="Calibri (Body)"/>
              </a:rPr>
              <a:t>bởi</a:t>
            </a:r>
            <a:r>
              <a:rPr lang="vi-VN" sz="2200" dirty="0">
                <a:latin typeface="Calibri (Body)"/>
              </a:rPr>
              <a:t> </a:t>
            </a:r>
            <a:r>
              <a:rPr lang="vi-VN" sz="2200" dirty="0" err="1">
                <a:latin typeface="Calibri (Body)"/>
              </a:rPr>
              <a:t>Store</a:t>
            </a:r>
            <a:endParaRPr lang="vi-VN" sz="2200" dirty="0">
              <a:latin typeface="Calibri (Body)"/>
            </a:endParaRPr>
          </a:p>
          <a:p>
            <a:pPr marL="0" indent="0">
              <a:buNone/>
            </a:pPr>
            <a:endParaRPr lang="en-GB" sz="2200" dirty="0">
              <a:latin typeface="Calibri (Body)"/>
            </a:endParaRPr>
          </a:p>
          <a:p>
            <a:pPr marL="0" indent="0">
              <a:buNone/>
            </a:pPr>
            <a:endParaRPr lang="en-GB" sz="2200" dirty="0"/>
          </a:p>
        </p:txBody>
      </p:sp>
      <p:pic>
        <p:nvPicPr>
          <p:cNvPr id="50" name="Content Placeholder 49">
            <a:extLst>
              <a:ext uri="{FF2B5EF4-FFF2-40B4-BE49-F238E27FC236}">
                <a16:creationId xmlns:a16="http://schemas.microsoft.com/office/drawing/2014/main" id="{0D560377-314D-47C9-AAB0-4291A8E8627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13176" y="1825625"/>
            <a:ext cx="4930588" cy="3580606"/>
          </a:xfrm>
        </p:spPr>
      </p:pic>
    </p:spTree>
    <p:extLst>
      <p:ext uri="{BB962C8B-B14F-4D97-AF65-F5344CB8AC3E}">
        <p14:creationId xmlns:p14="http://schemas.microsoft.com/office/powerpoint/2010/main" val="3425627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4784C0-331E-4655-AC9E-EE8C9F7ECF3D}"/>
              </a:ext>
            </a:extLst>
          </p:cNvPr>
          <p:cNvSpPr>
            <a:spLocks noGrp="1"/>
          </p:cNvSpPr>
          <p:nvPr>
            <p:ph type="title"/>
          </p:nvPr>
        </p:nvSpPr>
        <p:spPr>
          <a:xfrm>
            <a:off x="838200" y="365125"/>
            <a:ext cx="10515600" cy="1325563"/>
          </a:xfrm>
        </p:spPr>
        <p:txBody>
          <a:bodyPr/>
          <a:lstStyle/>
          <a:p>
            <a:pPr algn="ctr"/>
            <a:r>
              <a:rPr lang="en-GB" b="1" dirty="0">
                <a:latin typeface="Times New Roman" panose="02020603050405020304" pitchFamily="18" charset="0"/>
                <a:cs typeface="Times New Roman" panose="02020603050405020304" pitchFamily="18" charset="0"/>
              </a:rPr>
              <a:t>Redux – react data Flow</a:t>
            </a:r>
          </a:p>
        </p:txBody>
      </p:sp>
      <p:pic>
        <p:nvPicPr>
          <p:cNvPr id="4" name="Picture 2" descr="https://c4fb4c2f-54ba-49b6-b4ed-acb141ced43e-bluemix.cloudant.com/ghost-ghost-images/ReduxFlow/content/images/2016/06/ReduxFlow.png">
            <a:extLst>
              <a:ext uri="{FF2B5EF4-FFF2-40B4-BE49-F238E27FC236}">
                <a16:creationId xmlns:a16="http://schemas.microsoft.com/office/drawing/2014/main" id="{193F7B9E-4062-4DEE-849F-C8991E0C1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0533" y="1851753"/>
            <a:ext cx="7858125" cy="39147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E39F72F-9E23-4A97-ABF9-48B7A63A1FA4}"/>
              </a:ext>
            </a:extLst>
          </p:cNvPr>
          <p:cNvSpPr/>
          <p:nvPr/>
        </p:nvSpPr>
        <p:spPr>
          <a:xfrm>
            <a:off x="5558609" y="3244334"/>
            <a:ext cx="1074781" cy="369332"/>
          </a:xfrm>
          <a:prstGeom prst="rect">
            <a:avLst/>
          </a:prstGeom>
        </p:spPr>
        <p:txBody>
          <a:bodyPr wrap="none">
            <a:spAutoFit/>
          </a:bodyPr>
          <a:lstStyle/>
          <a:p>
            <a:r>
              <a:rPr lang="en-GB" dirty="0"/>
              <a:t>subscribe</a:t>
            </a:r>
          </a:p>
        </p:txBody>
      </p:sp>
    </p:spTree>
    <p:extLst>
      <p:ext uri="{BB962C8B-B14F-4D97-AF65-F5344CB8AC3E}">
        <p14:creationId xmlns:p14="http://schemas.microsoft.com/office/powerpoint/2010/main" val="1637606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D7FA-7A4F-4C5F-ABA0-2C3016B20616}"/>
              </a:ext>
            </a:extLst>
          </p:cNvPr>
          <p:cNvSpPr>
            <a:spLocks noGrp="1"/>
          </p:cNvSpPr>
          <p:nvPr>
            <p:ph type="title"/>
          </p:nvPr>
        </p:nvSpPr>
        <p:spPr>
          <a:xfrm>
            <a:off x="838200" y="365125"/>
            <a:ext cx="10515600" cy="1030547"/>
          </a:xfrm>
        </p:spPr>
        <p:txBody>
          <a:bodyPr/>
          <a:lstStyle/>
          <a:p>
            <a:pPr algn="ctr"/>
            <a:r>
              <a:rPr lang="en-GB" sz="4800" b="1" dirty="0">
                <a:latin typeface="Calibri (Body)"/>
              </a:rPr>
              <a:t>NỘI DUNG CHÍNH</a:t>
            </a:r>
            <a:endParaRPr lang="en-GB" b="1" dirty="0">
              <a:latin typeface="Calibri (Body)"/>
            </a:endParaRPr>
          </a:p>
        </p:txBody>
      </p:sp>
      <p:sp>
        <p:nvSpPr>
          <p:cNvPr id="24" name="Freeform 16">
            <a:hlinkHover r:id="rId2" action="ppaction://hlinksldjump"/>
            <a:extLst>
              <a:ext uri="{FF2B5EF4-FFF2-40B4-BE49-F238E27FC236}">
                <a16:creationId xmlns:a16="http://schemas.microsoft.com/office/drawing/2014/main" id="{B86CAF5C-1DA2-4080-ACA5-BF0A72CC78FD}"/>
              </a:ext>
            </a:extLst>
          </p:cNvPr>
          <p:cNvSpPr/>
          <p:nvPr/>
        </p:nvSpPr>
        <p:spPr>
          <a:xfrm>
            <a:off x="2779198" y="1653610"/>
            <a:ext cx="7316613" cy="922711"/>
          </a:xfrm>
          <a:custGeom>
            <a:avLst/>
            <a:gdLst>
              <a:gd name="connsiteX0" fmla="*/ 0 w 3621024"/>
              <a:gd name="connsiteY0" fmla="*/ 91844 h 551051"/>
              <a:gd name="connsiteX1" fmla="*/ 91844 w 3621024"/>
              <a:gd name="connsiteY1" fmla="*/ 0 h 551051"/>
              <a:gd name="connsiteX2" fmla="*/ 3529180 w 3621024"/>
              <a:gd name="connsiteY2" fmla="*/ 0 h 551051"/>
              <a:gd name="connsiteX3" fmla="*/ 3621024 w 3621024"/>
              <a:gd name="connsiteY3" fmla="*/ 91844 h 551051"/>
              <a:gd name="connsiteX4" fmla="*/ 3621024 w 3621024"/>
              <a:gd name="connsiteY4" fmla="*/ 459207 h 551051"/>
              <a:gd name="connsiteX5" fmla="*/ 3529180 w 3621024"/>
              <a:gd name="connsiteY5" fmla="*/ 551051 h 551051"/>
              <a:gd name="connsiteX6" fmla="*/ 91844 w 3621024"/>
              <a:gd name="connsiteY6" fmla="*/ 551051 h 551051"/>
              <a:gd name="connsiteX7" fmla="*/ 0 w 3621024"/>
              <a:gd name="connsiteY7" fmla="*/ 459207 h 551051"/>
              <a:gd name="connsiteX8" fmla="*/ 0 w 3621024"/>
              <a:gd name="connsiteY8" fmla="*/ 91844 h 55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1024" h="551051">
                <a:moveTo>
                  <a:pt x="0" y="91844"/>
                </a:moveTo>
                <a:cubicBezTo>
                  <a:pt x="0" y="41120"/>
                  <a:pt x="41120" y="0"/>
                  <a:pt x="91844" y="0"/>
                </a:cubicBezTo>
                <a:lnTo>
                  <a:pt x="3529180" y="0"/>
                </a:lnTo>
                <a:cubicBezTo>
                  <a:pt x="3579904" y="0"/>
                  <a:pt x="3621024" y="41120"/>
                  <a:pt x="3621024" y="91844"/>
                </a:cubicBezTo>
                <a:lnTo>
                  <a:pt x="3621024" y="459207"/>
                </a:lnTo>
                <a:cubicBezTo>
                  <a:pt x="3621024" y="509931"/>
                  <a:pt x="3579904" y="551051"/>
                  <a:pt x="3529180" y="551051"/>
                </a:cubicBezTo>
                <a:lnTo>
                  <a:pt x="91844" y="551051"/>
                </a:lnTo>
                <a:cubicBezTo>
                  <a:pt x="41120" y="551051"/>
                  <a:pt x="0" y="509931"/>
                  <a:pt x="0" y="459207"/>
                </a:cubicBezTo>
                <a:lnTo>
                  <a:pt x="0" y="91844"/>
                </a:lnTo>
                <a:close/>
              </a:path>
            </a:pathLst>
          </a:custGeom>
          <a:solidFill>
            <a:srgbClr val="0070C0"/>
          </a:solidFill>
          <a:ln>
            <a:solidFill>
              <a:srgbClr val="92D050"/>
            </a:solidFill>
          </a:ln>
          <a:effectLst>
            <a:outerShdw blurRad="50800" dist="50800" dir="5400000" sx="1000" sy="1000" algn="ctr" rotWithShape="0">
              <a:srgbClr val="000000">
                <a:alpha val="34000"/>
              </a:srgbClr>
            </a:outerShdw>
          </a:effectLst>
        </p:spPr>
        <p:style>
          <a:lnRef idx="2">
            <a:schemeClr val="lt1">
              <a:hueOff val="0"/>
              <a:satOff val="0"/>
              <a:lumOff val="0"/>
              <a:alphaOff val="0"/>
            </a:schemeClr>
          </a:lnRef>
          <a:fillRef idx="1002">
            <a:schemeClr val="dk1"/>
          </a:fillRef>
          <a:effectRef idx="0">
            <a:schemeClr val="accent2">
              <a:hueOff val="0"/>
              <a:satOff val="0"/>
              <a:lumOff val="0"/>
              <a:alphaOff val="0"/>
            </a:schemeClr>
          </a:effectRef>
          <a:fontRef idx="minor">
            <a:schemeClr val="lt1"/>
          </a:fontRef>
        </p:style>
        <p:txBody>
          <a:bodyPr spcFirstLastPara="0" vert="horz" wrap="square" lIns="110720" tIns="68810" rIns="110720" bIns="68810" numCol="1" spcCol="1270" anchor="ctr" anchorCtr="0">
            <a:noAutofit/>
          </a:bodyPr>
          <a:lstStyle/>
          <a:p>
            <a:pPr lvl="0" algn="ctr" defTabSz="977900" rtl="0">
              <a:lnSpc>
                <a:spcPct val="90000"/>
              </a:lnSpc>
              <a:spcBef>
                <a:spcPct val="0"/>
              </a:spcBef>
              <a:spcAft>
                <a:spcPct val="35000"/>
              </a:spcAft>
            </a:pPr>
            <a:r>
              <a:rPr lang="en-US" sz="4400" b="1" kern="1200" dirty="0" err="1">
                <a:latin typeface="Calibri (Body)"/>
                <a:cs typeface="Times New Roman" panose="02020603050405020304" pitchFamily="18" charset="0"/>
              </a:rPr>
              <a:t>Reactjs</a:t>
            </a:r>
            <a:endParaRPr lang="en-US" sz="4400" b="1" kern="1200" dirty="0">
              <a:latin typeface="Calibri (Body)"/>
              <a:cs typeface="Times New Roman" panose="02020603050405020304" pitchFamily="18" charset="0"/>
            </a:endParaRPr>
          </a:p>
        </p:txBody>
      </p:sp>
      <p:sp>
        <p:nvSpPr>
          <p:cNvPr id="25" name="Freeform 17">
            <a:hlinkHover r:id="" action="ppaction://noaction"/>
            <a:extLst>
              <a:ext uri="{FF2B5EF4-FFF2-40B4-BE49-F238E27FC236}">
                <a16:creationId xmlns:a16="http://schemas.microsoft.com/office/drawing/2014/main" id="{C1144D2D-87D6-46A2-B215-29D9B68BA357}"/>
              </a:ext>
            </a:extLst>
          </p:cNvPr>
          <p:cNvSpPr/>
          <p:nvPr/>
        </p:nvSpPr>
        <p:spPr>
          <a:xfrm>
            <a:off x="2779197" y="2834259"/>
            <a:ext cx="7316613" cy="922711"/>
          </a:xfrm>
          <a:custGeom>
            <a:avLst/>
            <a:gdLst>
              <a:gd name="connsiteX0" fmla="*/ 0 w 3621024"/>
              <a:gd name="connsiteY0" fmla="*/ 91844 h 551051"/>
              <a:gd name="connsiteX1" fmla="*/ 91844 w 3621024"/>
              <a:gd name="connsiteY1" fmla="*/ 0 h 551051"/>
              <a:gd name="connsiteX2" fmla="*/ 3529180 w 3621024"/>
              <a:gd name="connsiteY2" fmla="*/ 0 h 551051"/>
              <a:gd name="connsiteX3" fmla="*/ 3621024 w 3621024"/>
              <a:gd name="connsiteY3" fmla="*/ 91844 h 551051"/>
              <a:gd name="connsiteX4" fmla="*/ 3621024 w 3621024"/>
              <a:gd name="connsiteY4" fmla="*/ 459207 h 551051"/>
              <a:gd name="connsiteX5" fmla="*/ 3529180 w 3621024"/>
              <a:gd name="connsiteY5" fmla="*/ 551051 h 551051"/>
              <a:gd name="connsiteX6" fmla="*/ 91844 w 3621024"/>
              <a:gd name="connsiteY6" fmla="*/ 551051 h 551051"/>
              <a:gd name="connsiteX7" fmla="*/ 0 w 3621024"/>
              <a:gd name="connsiteY7" fmla="*/ 459207 h 551051"/>
              <a:gd name="connsiteX8" fmla="*/ 0 w 3621024"/>
              <a:gd name="connsiteY8" fmla="*/ 91844 h 55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1024" h="551051">
                <a:moveTo>
                  <a:pt x="0" y="91844"/>
                </a:moveTo>
                <a:cubicBezTo>
                  <a:pt x="0" y="41120"/>
                  <a:pt x="41120" y="0"/>
                  <a:pt x="91844" y="0"/>
                </a:cubicBezTo>
                <a:lnTo>
                  <a:pt x="3529180" y="0"/>
                </a:lnTo>
                <a:cubicBezTo>
                  <a:pt x="3579904" y="0"/>
                  <a:pt x="3621024" y="41120"/>
                  <a:pt x="3621024" y="91844"/>
                </a:cubicBezTo>
                <a:lnTo>
                  <a:pt x="3621024" y="459207"/>
                </a:lnTo>
                <a:cubicBezTo>
                  <a:pt x="3621024" y="509931"/>
                  <a:pt x="3579904" y="551051"/>
                  <a:pt x="3529180" y="551051"/>
                </a:cubicBezTo>
                <a:lnTo>
                  <a:pt x="91844" y="551051"/>
                </a:lnTo>
                <a:cubicBezTo>
                  <a:pt x="41120" y="551051"/>
                  <a:pt x="0" y="509931"/>
                  <a:pt x="0" y="459207"/>
                </a:cubicBezTo>
                <a:lnTo>
                  <a:pt x="0" y="91844"/>
                </a:lnTo>
                <a:close/>
              </a:path>
            </a:pathLst>
          </a:custGeom>
          <a:solidFill>
            <a:srgbClr val="00B0F0"/>
          </a:solidFill>
          <a:ln>
            <a:solidFill>
              <a:srgbClr val="92D050"/>
            </a:solidFill>
          </a:ln>
          <a:effectLst>
            <a:outerShdw blurRad="50800" dist="50800" dir="5400000" sx="1000" sy="1000" algn="ctr" rotWithShape="0">
              <a:srgbClr val="000000">
                <a:alpha val="34000"/>
              </a:srgbClr>
            </a:outerShdw>
          </a:effectLst>
        </p:spPr>
        <p:style>
          <a:lnRef idx="2">
            <a:schemeClr val="lt1">
              <a:hueOff val="0"/>
              <a:satOff val="0"/>
              <a:lumOff val="0"/>
              <a:alphaOff val="0"/>
            </a:schemeClr>
          </a:lnRef>
          <a:fillRef idx="1002">
            <a:schemeClr val="dk1"/>
          </a:fillRef>
          <a:effectRef idx="0">
            <a:schemeClr val="accent3">
              <a:hueOff val="0"/>
              <a:satOff val="0"/>
              <a:lumOff val="0"/>
              <a:alphaOff val="0"/>
            </a:schemeClr>
          </a:effectRef>
          <a:fontRef idx="minor">
            <a:schemeClr val="lt1"/>
          </a:fontRef>
        </p:style>
        <p:txBody>
          <a:bodyPr spcFirstLastPara="0" vert="horz" wrap="square" lIns="110720" tIns="68810" rIns="110720" bIns="68810" numCol="1" spcCol="1270" anchor="ctr" anchorCtr="0">
            <a:noAutofit/>
          </a:bodyPr>
          <a:lstStyle/>
          <a:p>
            <a:pPr lvl="0" algn="ctr" defTabSz="977900" rtl="0">
              <a:lnSpc>
                <a:spcPct val="90000"/>
              </a:lnSpc>
              <a:spcBef>
                <a:spcPct val="0"/>
              </a:spcBef>
              <a:spcAft>
                <a:spcPct val="35000"/>
              </a:spcAft>
            </a:pPr>
            <a:r>
              <a:rPr lang="en-US" sz="4400" b="1" kern="1200" dirty="0">
                <a:latin typeface="Calibri (Body)"/>
                <a:cs typeface="Times New Roman" panose="02020603050405020304" pitchFamily="18" charset="0"/>
              </a:rPr>
              <a:t>Redux</a:t>
            </a:r>
          </a:p>
        </p:txBody>
      </p:sp>
      <p:sp>
        <p:nvSpPr>
          <p:cNvPr id="26" name="Freeform 18">
            <a:hlinkHover r:id="" action="ppaction://noaction"/>
            <a:extLst>
              <a:ext uri="{FF2B5EF4-FFF2-40B4-BE49-F238E27FC236}">
                <a16:creationId xmlns:a16="http://schemas.microsoft.com/office/drawing/2014/main" id="{F619CE2F-EB1B-4AFD-B603-8DCC0822E343}"/>
              </a:ext>
            </a:extLst>
          </p:cNvPr>
          <p:cNvSpPr/>
          <p:nvPr/>
        </p:nvSpPr>
        <p:spPr>
          <a:xfrm>
            <a:off x="2878591" y="4100624"/>
            <a:ext cx="7316613" cy="922711"/>
          </a:xfrm>
          <a:custGeom>
            <a:avLst/>
            <a:gdLst>
              <a:gd name="connsiteX0" fmla="*/ 0 w 3621024"/>
              <a:gd name="connsiteY0" fmla="*/ 91844 h 551051"/>
              <a:gd name="connsiteX1" fmla="*/ 91844 w 3621024"/>
              <a:gd name="connsiteY1" fmla="*/ 0 h 551051"/>
              <a:gd name="connsiteX2" fmla="*/ 3529180 w 3621024"/>
              <a:gd name="connsiteY2" fmla="*/ 0 h 551051"/>
              <a:gd name="connsiteX3" fmla="*/ 3621024 w 3621024"/>
              <a:gd name="connsiteY3" fmla="*/ 91844 h 551051"/>
              <a:gd name="connsiteX4" fmla="*/ 3621024 w 3621024"/>
              <a:gd name="connsiteY4" fmla="*/ 459207 h 551051"/>
              <a:gd name="connsiteX5" fmla="*/ 3529180 w 3621024"/>
              <a:gd name="connsiteY5" fmla="*/ 551051 h 551051"/>
              <a:gd name="connsiteX6" fmla="*/ 91844 w 3621024"/>
              <a:gd name="connsiteY6" fmla="*/ 551051 h 551051"/>
              <a:gd name="connsiteX7" fmla="*/ 0 w 3621024"/>
              <a:gd name="connsiteY7" fmla="*/ 459207 h 551051"/>
              <a:gd name="connsiteX8" fmla="*/ 0 w 3621024"/>
              <a:gd name="connsiteY8" fmla="*/ 91844 h 55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1024" h="551051">
                <a:moveTo>
                  <a:pt x="0" y="91844"/>
                </a:moveTo>
                <a:cubicBezTo>
                  <a:pt x="0" y="41120"/>
                  <a:pt x="41120" y="0"/>
                  <a:pt x="91844" y="0"/>
                </a:cubicBezTo>
                <a:lnTo>
                  <a:pt x="3529180" y="0"/>
                </a:lnTo>
                <a:cubicBezTo>
                  <a:pt x="3579904" y="0"/>
                  <a:pt x="3621024" y="41120"/>
                  <a:pt x="3621024" y="91844"/>
                </a:cubicBezTo>
                <a:lnTo>
                  <a:pt x="3621024" y="459207"/>
                </a:lnTo>
                <a:cubicBezTo>
                  <a:pt x="3621024" y="509931"/>
                  <a:pt x="3579904" y="551051"/>
                  <a:pt x="3529180" y="551051"/>
                </a:cubicBezTo>
                <a:lnTo>
                  <a:pt x="91844" y="551051"/>
                </a:lnTo>
                <a:cubicBezTo>
                  <a:pt x="41120" y="551051"/>
                  <a:pt x="0" y="509931"/>
                  <a:pt x="0" y="459207"/>
                </a:cubicBezTo>
                <a:lnTo>
                  <a:pt x="0" y="91844"/>
                </a:lnTo>
                <a:close/>
              </a:path>
            </a:pathLst>
          </a:custGeom>
          <a:solidFill>
            <a:srgbClr val="0070C0"/>
          </a:solidFill>
          <a:ln>
            <a:solidFill>
              <a:srgbClr val="92D050"/>
            </a:solidFill>
          </a:ln>
          <a:effectLst>
            <a:outerShdw blurRad="50800" dist="50800" dir="5400000" sx="1000" sy="1000" algn="ctr" rotWithShape="0">
              <a:srgbClr val="000000">
                <a:alpha val="34000"/>
              </a:srgbClr>
            </a:outerShdw>
          </a:effectLst>
        </p:spPr>
        <p:style>
          <a:lnRef idx="2">
            <a:schemeClr val="lt1">
              <a:hueOff val="0"/>
              <a:satOff val="0"/>
              <a:lumOff val="0"/>
              <a:alphaOff val="0"/>
            </a:schemeClr>
          </a:lnRef>
          <a:fillRef idx="1002">
            <a:schemeClr val="dk1"/>
          </a:fillRef>
          <a:effectRef idx="0">
            <a:schemeClr val="accent4">
              <a:hueOff val="0"/>
              <a:satOff val="0"/>
              <a:lumOff val="0"/>
              <a:alphaOff val="0"/>
            </a:schemeClr>
          </a:effectRef>
          <a:fontRef idx="minor">
            <a:schemeClr val="lt1"/>
          </a:fontRef>
        </p:style>
        <p:txBody>
          <a:bodyPr spcFirstLastPara="0" vert="horz" wrap="square" lIns="110720" tIns="68810" rIns="110720" bIns="68810" numCol="1" spcCol="1270" anchor="ctr" anchorCtr="0">
            <a:noAutofit/>
          </a:bodyPr>
          <a:lstStyle/>
          <a:p>
            <a:pPr lvl="0" algn="ctr" defTabSz="977900">
              <a:lnSpc>
                <a:spcPct val="90000"/>
              </a:lnSpc>
              <a:spcBef>
                <a:spcPct val="0"/>
              </a:spcBef>
              <a:spcAft>
                <a:spcPct val="35000"/>
              </a:spcAft>
            </a:pPr>
            <a:r>
              <a:rPr lang="en-US" sz="4400" b="1" dirty="0" err="1">
                <a:latin typeface="Calibri (Body)"/>
                <a:cs typeface="Times New Roman" panose="02020603050405020304" pitchFamily="18" charset="0"/>
              </a:rPr>
              <a:t>Xây</a:t>
            </a:r>
            <a:r>
              <a:rPr lang="en-US" sz="4400" b="1" dirty="0">
                <a:latin typeface="Calibri (Body)"/>
                <a:cs typeface="Times New Roman" panose="02020603050405020304" pitchFamily="18" charset="0"/>
              </a:rPr>
              <a:t> </a:t>
            </a:r>
            <a:r>
              <a:rPr lang="en-US" sz="4400" b="1" dirty="0" err="1">
                <a:latin typeface="Calibri (Body)"/>
                <a:cs typeface="Times New Roman" panose="02020603050405020304" pitchFamily="18" charset="0"/>
              </a:rPr>
              <a:t>dựng</a:t>
            </a:r>
            <a:r>
              <a:rPr lang="en-US" sz="4400" b="1" dirty="0">
                <a:latin typeface="Calibri (Body)"/>
                <a:cs typeface="Times New Roman" panose="02020603050405020304" pitchFamily="18" charset="0"/>
              </a:rPr>
              <a:t> app demo</a:t>
            </a:r>
          </a:p>
        </p:txBody>
      </p:sp>
      <p:sp>
        <p:nvSpPr>
          <p:cNvPr id="7" name="Freeform 18">
            <a:hlinkHover r:id="" action="ppaction://noaction"/>
            <a:extLst>
              <a:ext uri="{FF2B5EF4-FFF2-40B4-BE49-F238E27FC236}">
                <a16:creationId xmlns:a16="http://schemas.microsoft.com/office/drawing/2014/main" id="{6CB64485-B046-4204-A468-A0A43A2CAC76}"/>
              </a:ext>
            </a:extLst>
          </p:cNvPr>
          <p:cNvSpPr/>
          <p:nvPr/>
        </p:nvSpPr>
        <p:spPr>
          <a:xfrm>
            <a:off x="2878590" y="5281273"/>
            <a:ext cx="7316613" cy="922711"/>
          </a:xfrm>
          <a:custGeom>
            <a:avLst/>
            <a:gdLst>
              <a:gd name="connsiteX0" fmla="*/ 0 w 3621024"/>
              <a:gd name="connsiteY0" fmla="*/ 91844 h 551051"/>
              <a:gd name="connsiteX1" fmla="*/ 91844 w 3621024"/>
              <a:gd name="connsiteY1" fmla="*/ 0 h 551051"/>
              <a:gd name="connsiteX2" fmla="*/ 3529180 w 3621024"/>
              <a:gd name="connsiteY2" fmla="*/ 0 h 551051"/>
              <a:gd name="connsiteX3" fmla="*/ 3621024 w 3621024"/>
              <a:gd name="connsiteY3" fmla="*/ 91844 h 551051"/>
              <a:gd name="connsiteX4" fmla="*/ 3621024 w 3621024"/>
              <a:gd name="connsiteY4" fmla="*/ 459207 h 551051"/>
              <a:gd name="connsiteX5" fmla="*/ 3529180 w 3621024"/>
              <a:gd name="connsiteY5" fmla="*/ 551051 h 551051"/>
              <a:gd name="connsiteX6" fmla="*/ 91844 w 3621024"/>
              <a:gd name="connsiteY6" fmla="*/ 551051 h 551051"/>
              <a:gd name="connsiteX7" fmla="*/ 0 w 3621024"/>
              <a:gd name="connsiteY7" fmla="*/ 459207 h 551051"/>
              <a:gd name="connsiteX8" fmla="*/ 0 w 3621024"/>
              <a:gd name="connsiteY8" fmla="*/ 91844 h 55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1024" h="551051">
                <a:moveTo>
                  <a:pt x="0" y="91844"/>
                </a:moveTo>
                <a:cubicBezTo>
                  <a:pt x="0" y="41120"/>
                  <a:pt x="41120" y="0"/>
                  <a:pt x="91844" y="0"/>
                </a:cubicBezTo>
                <a:lnTo>
                  <a:pt x="3529180" y="0"/>
                </a:lnTo>
                <a:cubicBezTo>
                  <a:pt x="3579904" y="0"/>
                  <a:pt x="3621024" y="41120"/>
                  <a:pt x="3621024" y="91844"/>
                </a:cubicBezTo>
                <a:lnTo>
                  <a:pt x="3621024" y="459207"/>
                </a:lnTo>
                <a:cubicBezTo>
                  <a:pt x="3621024" y="509931"/>
                  <a:pt x="3579904" y="551051"/>
                  <a:pt x="3529180" y="551051"/>
                </a:cubicBezTo>
                <a:lnTo>
                  <a:pt x="91844" y="551051"/>
                </a:lnTo>
                <a:cubicBezTo>
                  <a:pt x="41120" y="551051"/>
                  <a:pt x="0" y="509931"/>
                  <a:pt x="0" y="459207"/>
                </a:cubicBezTo>
                <a:lnTo>
                  <a:pt x="0" y="91844"/>
                </a:lnTo>
                <a:close/>
              </a:path>
            </a:pathLst>
          </a:custGeom>
          <a:solidFill>
            <a:schemeClr val="accent5">
              <a:lumMod val="50000"/>
            </a:schemeClr>
          </a:solidFill>
          <a:ln>
            <a:solidFill>
              <a:srgbClr val="92D050"/>
            </a:solidFill>
          </a:ln>
          <a:effectLst>
            <a:outerShdw blurRad="50800" dist="50800" dir="5400000" sx="1000" sy="1000" algn="ctr" rotWithShape="0">
              <a:srgbClr val="000000">
                <a:alpha val="34000"/>
              </a:srgbClr>
            </a:outerShdw>
          </a:effectLst>
        </p:spPr>
        <p:style>
          <a:lnRef idx="2">
            <a:schemeClr val="lt1">
              <a:hueOff val="0"/>
              <a:satOff val="0"/>
              <a:lumOff val="0"/>
              <a:alphaOff val="0"/>
            </a:schemeClr>
          </a:lnRef>
          <a:fillRef idx="1002">
            <a:schemeClr val="dk1"/>
          </a:fillRef>
          <a:effectRef idx="0">
            <a:schemeClr val="accent4">
              <a:hueOff val="0"/>
              <a:satOff val="0"/>
              <a:lumOff val="0"/>
              <a:alphaOff val="0"/>
            </a:schemeClr>
          </a:effectRef>
          <a:fontRef idx="minor">
            <a:schemeClr val="lt1"/>
          </a:fontRef>
        </p:style>
        <p:txBody>
          <a:bodyPr spcFirstLastPara="0" vert="horz" wrap="square" lIns="110720" tIns="68810" rIns="110720" bIns="68810" numCol="1" spcCol="1270" anchor="ctr" anchorCtr="0">
            <a:noAutofit/>
          </a:bodyPr>
          <a:lstStyle/>
          <a:p>
            <a:pPr lvl="0" algn="ctr" defTabSz="977900">
              <a:lnSpc>
                <a:spcPct val="90000"/>
              </a:lnSpc>
              <a:spcBef>
                <a:spcPct val="0"/>
              </a:spcBef>
              <a:spcAft>
                <a:spcPct val="35000"/>
              </a:spcAft>
            </a:pPr>
            <a:r>
              <a:rPr lang="en-US" sz="4400" b="1" dirty="0">
                <a:latin typeface="Calibri (Body)"/>
                <a:cs typeface="Times New Roman" panose="02020603050405020304" pitchFamily="18" charset="0"/>
              </a:rPr>
              <a:t>Demo</a:t>
            </a:r>
          </a:p>
        </p:txBody>
      </p:sp>
    </p:spTree>
    <p:extLst>
      <p:ext uri="{BB962C8B-B14F-4D97-AF65-F5344CB8AC3E}">
        <p14:creationId xmlns:p14="http://schemas.microsoft.com/office/powerpoint/2010/main" val="868657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24"/>
                                        </p:tgtEl>
                                      </p:cBhvr>
                                    </p:animEffect>
                                    <p:animScale>
                                      <p:cBhvr>
                                        <p:cTn id="7" dur="250" autoRev="1" fill="hold"/>
                                        <p:tgtEl>
                                          <p:spTgt spid="24"/>
                                        </p:tgtEl>
                                      </p:cBhvr>
                                      <p:by x="105000" y="105000"/>
                                    </p:animScale>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25"/>
                                        </p:tgtEl>
                                      </p:cBhvr>
                                    </p:animEffect>
                                    <p:animScale>
                                      <p:cBhvr>
                                        <p:cTn id="11" dur="250" autoRev="1" fill="hold"/>
                                        <p:tgtEl>
                                          <p:spTgt spid="25"/>
                                        </p:tgtEl>
                                      </p:cBhvr>
                                      <p:by x="105000" y="105000"/>
                                    </p:animScale>
                                  </p:childTnLst>
                                </p:cTn>
                              </p:par>
                            </p:childTnLst>
                          </p:cTn>
                        </p:par>
                        <p:par>
                          <p:cTn id="12" fill="hold">
                            <p:stCondLst>
                              <p:cond delay="1000"/>
                            </p:stCondLst>
                            <p:childTnLst>
                              <p:par>
                                <p:cTn id="13" presetID="26" presetClass="emph" presetSubtype="0" fill="hold" grpId="0" nodeType="afterEffect">
                                  <p:stCondLst>
                                    <p:cond delay="0"/>
                                  </p:stCondLst>
                                  <p:childTnLst>
                                    <p:animEffect transition="out" filter="fade">
                                      <p:cBhvr>
                                        <p:cTn id="14" dur="500" tmFilter="0, 0; .2, .5; .8, .5; 1, 0"/>
                                        <p:tgtEl>
                                          <p:spTgt spid="26"/>
                                        </p:tgtEl>
                                      </p:cBhvr>
                                    </p:animEffect>
                                    <p:animScale>
                                      <p:cBhvr>
                                        <p:cTn id="15" dur="250" autoRev="1" fill="hold"/>
                                        <p:tgtEl>
                                          <p:spTgt spid="26"/>
                                        </p:tgtEl>
                                      </p:cBhvr>
                                      <p:by x="105000" y="105000"/>
                                    </p:animScale>
                                  </p:childTnLst>
                                </p:cTn>
                              </p:par>
                            </p:childTnLst>
                          </p:cTn>
                        </p:par>
                        <p:par>
                          <p:cTn id="16" fill="hold">
                            <p:stCondLst>
                              <p:cond delay="1500"/>
                            </p:stCondLst>
                            <p:childTnLst>
                              <p:par>
                                <p:cTn id="17" presetID="26" presetClass="emph" presetSubtype="0" fill="hold" grpId="0" nodeType="afterEffect">
                                  <p:stCondLst>
                                    <p:cond delay="0"/>
                                  </p:stCondLst>
                                  <p:childTnLst>
                                    <p:animEffect transition="out" filter="fade">
                                      <p:cBhvr>
                                        <p:cTn id="18" dur="500" tmFilter="0, 0; .2, .5; .8, .5; 1, 0"/>
                                        <p:tgtEl>
                                          <p:spTgt spid="7"/>
                                        </p:tgtEl>
                                      </p:cBhvr>
                                    </p:animEffect>
                                    <p:animScale>
                                      <p:cBhvr>
                                        <p:cTn id="19"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CDE00-05D2-4B9F-8409-8AE0A546553C}"/>
              </a:ext>
            </a:extLst>
          </p:cNvPr>
          <p:cNvSpPr>
            <a:spLocks noGrp="1"/>
          </p:cNvSpPr>
          <p:nvPr>
            <p:ph type="title"/>
          </p:nvPr>
        </p:nvSpPr>
        <p:spPr/>
        <p:txBody>
          <a:bodyPr/>
          <a:lstStyle/>
          <a:p>
            <a:pPr algn="ctr"/>
            <a:r>
              <a:rPr lang="en-US" b="1" dirty="0" err="1">
                <a:latin typeface="Times New Roman" panose="02020603050405020304" pitchFamily="18" charset="0"/>
                <a:cs typeface="Times New Roman" panose="02020603050405020304" pitchFamily="18" charset="0"/>
              </a:rPr>
              <a:t>Xây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dựng</a:t>
            </a:r>
            <a:r>
              <a:rPr lang="en-US" b="1" dirty="0">
                <a:latin typeface="Times New Roman" panose="02020603050405020304" pitchFamily="18" charset="0"/>
                <a:cs typeface="Times New Roman" panose="02020603050405020304" pitchFamily="18" charset="0"/>
              </a:rPr>
              <a:t> app demo</a:t>
            </a:r>
            <a:r>
              <a:rPr lang="en-GB" b="1" dirty="0">
                <a:latin typeface="Times New Roman" panose="02020603050405020304" pitchFamily="18" charset="0"/>
                <a:cs typeface="Times New Roman" panose="02020603050405020304" pitchFamily="18" charset="0"/>
              </a:rPr>
              <a:t>- Redux-react shop</a:t>
            </a:r>
          </a:p>
        </p:txBody>
      </p:sp>
      <p:pic>
        <p:nvPicPr>
          <p:cNvPr id="14344" name="Picture 8" descr="https://scontent.fsgn3-1.fna.fbcdn.net/v/t34.0-12/18516179_1897389500481512_1688371012_n.png?oh=2588c170ba07655bf835a24ca7b8ed7e&amp;oe=591BC978">
            <a:extLst>
              <a:ext uri="{FF2B5EF4-FFF2-40B4-BE49-F238E27FC236}">
                <a16:creationId xmlns:a16="http://schemas.microsoft.com/office/drawing/2014/main" id="{E253E2B7-96D5-4588-A6F3-98176864A9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154"/>
          <a:stretch/>
        </p:blipFill>
        <p:spPr bwMode="auto">
          <a:xfrm>
            <a:off x="1524000" y="1872343"/>
            <a:ext cx="9144000" cy="4715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287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CDE00-05D2-4B9F-8409-8AE0A546553C}"/>
              </a:ext>
            </a:extLst>
          </p:cNvPr>
          <p:cNvSpPr>
            <a:spLocks noGrp="1"/>
          </p:cNvSpPr>
          <p:nvPr>
            <p:ph type="title"/>
          </p:nvPr>
        </p:nvSpPr>
        <p:spPr/>
        <p:txBody>
          <a:bodyPr/>
          <a:lstStyle/>
          <a:p>
            <a:pPr algn="ctr"/>
            <a:r>
              <a:rPr lang="en-GB" b="1" dirty="0">
                <a:latin typeface="Times New Roman" panose="02020603050405020304" pitchFamily="18" charset="0"/>
                <a:cs typeface="Times New Roman" panose="02020603050405020304" pitchFamily="18" charset="0"/>
              </a:rPr>
              <a:t>Data</a:t>
            </a:r>
          </a:p>
        </p:txBody>
      </p:sp>
      <p:pic>
        <p:nvPicPr>
          <p:cNvPr id="10" name="Picture 9">
            <a:extLst>
              <a:ext uri="{FF2B5EF4-FFF2-40B4-BE49-F238E27FC236}">
                <a16:creationId xmlns:a16="http://schemas.microsoft.com/office/drawing/2014/main" id="{75EA02AF-F397-4B62-AA78-8E3975B1CC99}"/>
              </a:ext>
            </a:extLst>
          </p:cNvPr>
          <p:cNvPicPr>
            <a:picLocks noChangeAspect="1"/>
          </p:cNvPicPr>
          <p:nvPr/>
        </p:nvPicPr>
        <p:blipFill>
          <a:blip r:embed="rId2"/>
          <a:stretch>
            <a:fillRect/>
          </a:stretch>
        </p:blipFill>
        <p:spPr>
          <a:xfrm>
            <a:off x="1924799" y="1841166"/>
            <a:ext cx="8915400" cy="4705350"/>
          </a:xfrm>
          <a:prstGeom prst="rect">
            <a:avLst/>
          </a:prstGeom>
        </p:spPr>
      </p:pic>
    </p:spTree>
    <p:extLst>
      <p:ext uri="{BB962C8B-B14F-4D97-AF65-F5344CB8AC3E}">
        <p14:creationId xmlns:p14="http://schemas.microsoft.com/office/powerpoint/2010/main" val="2249950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descr="A picture containing screenshot&#10;&#10;Description generated with very high confidence">
            <a:extLst>
              <a:ext uri="{FF2B5EF4-FFF2-40B4-BE49-F238E27FC236}">
                <a16:creationId xmlns:a16="http://schemas.microsoft.com/office/drawing/2014/main" id="{A7A2929A-01AB-4212-912C-62AE2E86BDF9}"/>
              </a:ext>
            </a:extLst>
          </p:cNvPr>
          <p:cNvPicPr>
            <a:picLocks noChangeAspect="1"/>
          </p:cNvPicPr>
          <p:nvPr/>
        </p:nvPicPr>
        <p:blipFill>
          <a:blip r:embed="rId2"/>
          <a:stretch>
            <a:fillRect/>
          </a:stretch>
        </p:blipFill>
        <p:spPr>
          <a:xfrm>
            <a:off x="4777316" y="1317343"/>
            <a:ext cx="6780700" cy="4220985"/>
          </a:xfrm>
          <a:prstGeom prst="rect">
            <a:avLst/>
          </a:prstGeom>
        </p:spPr>
      </p:pic>
      <p:sp>
        <p:nvSpPr>
          <p:cNvPr id="22" name="Down Arrow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84784C0-331E-4655-AC9E-EE8C9F7ECF3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chemeClr val="bg1"/>
                </a:solidFill>
                <a:latin typeface="Times New Roman" panose="02020603050405020304" pitchFamily="18" charset="0"/>
                <a:cs typeface="Times New Roman" panose="02020603050405020304" pitchFamily="18" charset="0"/>
              </a:rPr>
              <a:t>React-Components</a:t>
            </a:r>
          </a:p>
        </p:txBody>
      </p:sp>
    </p:spTree>
    <p:extLst>
      <p:ext uri="{BB962C8B-B14F-4D97-AF65-F5344CB8AC3E}">
        <p14:creationId xmlns:p14="http://schemas.microsoft.com/office/powerpoint/2010/main" val="3717298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descr="A picture containing screenshot&#10;&#10;Description generated with very high confidence">
            <a:extLst>
              <a:ext uri="{FF2B5EF4-FFF2-40B4-BE49-F238E27FC236}">
                <a16:creationId xmlns:a16="http://schemas.microsoft.com/office/drawing/2014/main" id="{E3A19492-5A50-42EB-8FC2-663EF0BE3A39}"/>
              </a:ext>
            </a:extLst>
          </p:cNvPr>
          <p:cNvPicPr>
            <a:picLocks noChangeAspect="1"/>
          </p:cNvPicPr>
          <p:nvPr/>
        </p:nvPicPr>
        <p:blipFill>
          <a:blip r:embed="rId2"/>
          <a:stretch>
            <a:fillRect/>
          </a:stretch>
        </p:blipFill>
        <p:spPr>
          <a:xfrm>
            <a:off x="5157537" y="643466"/>
            <a:ext cx="6020258" cy="5568739"/>
          </a:xfrm>
          <a:prstGeom prst="rect">
            <a:avLst/>
          </a:prstGeom>
        </p:spPr>
      </p:pic>
      <p:sp>
        <p:nvSpPr>
          <p:cNvPr id="57" name="Down Arrow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84784C0-331E-4655-AC9E-EE8C9F7ECF3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dirty="0">
                <a:solidFill>
                  <a:schemeClr val="bg1"/>
                </a:solidFill>
                <a:latin typeface="Times New Roman" panose="02020603050405020304" pitchFamily="18" charset="0"/>
                <a:cs typeface="Times New Roman" panose="02020603050405020304" pitchFamily="18" charset="0"/>
              </a:rPr>
              <a:t>Action, Reducer</a:t>
            </a:r>
            <a:br>
              <a:rPr lang="en-US" sz="3600" kern="1200" dirty="0">
                <a:solidFill>
                  <a:schemeClr val="bg1"/>
                </a:solidFill>
                <a:latin typeface="Times New Roman" panose="02020603050405020304" pitchFamily="18" charset="0"/>
                <a:cs typeface="Times New Roman" panose="02020603050405020304" pitchFamily="18" charset="0"/>
              </a:rPr>
            </a:br>
            <a:endParaRPr lang="en-US" sz="3600" kern="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9234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descr="A picture containing screenshot&#10;&#10;Description generated with very high confidence">
            <a:extLst>
              <a:ext uri="{FF2B5EF4-FFF2-40B4-BE49-F238E27FC236}">
                <a16:creationId xmlns:a16="http://schemas.microsoft.com/office/drawing/2014/main" id="{FFD97AF0-9CF9-4036-890E-CBB4A0FFC531}"/>
              </a:ext>
            </a:extLst>
          </p:cNvPr>
          <p:cNvPicPr>
            <a:picLocks noChangeAspect="1"/>
          </p:cNvPicPr>
          <p:nvPr/>
        </p:nvPicPr>
        <p:blipFill>
          <a:blip r:embed="rId2"/>
          <a:stretch>
            <a:fillRect/>
          </a:stretch>
        </p:blipFill>
        <p:spPr>
          <a:xfrm>
            <a:off x="4777316" y="1707233"/>
            <a:ext cx="6780700" cy="3441205"/>
          </a:xfrm>
          <a:prstGeom prst="rect">
            <a:avLst/>
          </a:prstGeom>
        </p:spPr>
      </p:pic>
      <p:sp>
        <p:nvSpPr>
          <p:cNvPr id="67" name="Down Arrow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84784C0-331E-4655-AC9E-EE8C9F7ECF3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chemeClr val="bg1"/>
                </a:solidFill>
                <a:latin typeface="Times New Roman" panose="02020603050405020304" pitchFamily="18" charset="0"/>
                <a:cs typeface="Times New Roman" panose="02020603050405020304" pitchFamily="18" charset="0"/>
              </a:rPr>
              <a:t>Container</a:t>
            </a:r>
          </a:p>
        </p:txBody>
      </p:sp>
    </p:spTree>
    <p:extLst>
      <p:ext uri="{BB962C8B-B14F-4D97-AF65-F5344CB8AC3E}">
        <p14:creationId xmlns:p14="http://schemas.microsoft.com/office/powerpoint/2010/main" val="1492161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a:extLst>
              <a:ext uri="{FF2B5EF4-FFF2-40B4-BE49-F238E27FC236}">
                <a16:creationId xmlns:a16="http://schemas.microsoft.com/office/drawing/2014/main" id="{0FE4E6BA-FBA6-4C25-AAB1-A7ED287F0C71}"/>
              </a:ext>
            </a:extLst>
          </p:cNvPr>
          <p:cNvPicPr>
            <a:picLocks noChangeAspect="1"/>
          </p:cNvPicPr>
          <p:nvPr/>
        </p:nvPicPr>
        <p:blipFill>
          <a:blip r:embed="rId2"/>
          <a:stretch>
            <a:fillRect/>
          </a:stretch>
        </p:blipFill>
        <p:spPr>
          <a:xfrm>
            <a:off x="4777316" y="1385150"/>
            <a:ext cx="6780700" cy="4085370"/>
          </a:xfrm>
          <a:prstGeom prst="rect">
            <a:avLst/>
          </a:prstGeom>
        </p:spPr>
      </p:pic>
      <p:sp>
        <p:nvSpPr>
          <p:cNvPr id="81" name="Down Arrow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84784C0-331E-4655-AC9E-EE8C9F7ECF3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chemeClr val="bg1"/>
                </a:solidFill>
                <a:latin typeface="Times New Roman" panose="02020603050405020304" pitchFamily="18" charset="0"/>
                <a:cs typeface="Times New Roman" panose="02020603050405020304" pitchFamily="18" charset="0"/>
              </a:rPr>
              <a:t>App</a:t>
            </a:r>
          </a:p>
        </p:txBody>
      </p:sp>
    </p:spTree>
    <p:extLst>
      <p:ext uri="{BB962C8B-B14F-4D97-AF65-F5344CB8AC3E}">
        <p14:creationId xmlns:p14="http://schemas.microsoft.com/office/powerpoint/2010/main" val="3977182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a:extLst>
              <a:ext uri="{FF2B5EF4-FFF2-40B4-BE49-F238E27FC236}">
                <a16:creationId xmlns:a16="http://schemas.microsoft.com/office/drawing/2014/main" id="{5440041F-F2AE-497B-A298-B71E73FAD06F}"/>
              </a:ext>
            </a:extLst>
          </p:cNvPr>
          <p:cNvPicPr>
            <a:picLocks noChangeAspect="1"/>
          </p:cNvPicPr>
          <p:nvPr/>
        </p:nvPicPr>
        <p:blipFill>
          <a:blip r:embed="rId2"/>
          <a:stretch>
            <a:fillRect/>
          </a:stretch>
        </p:blipFill>
        <p:spPr>
          <a:xfrm>
            <a:off x="4777316" y="1147825"/>
            <a:ext cx="6780700" cy="4560021"/>
          </a:xfrm>
          <a:prstGeom prst="rect">
            <a:avLst/>
          </a:prstGeom>
        </p:spPr>
      </p:pic>
      <p:sp>
        <p:nvSpPr>
          <p:cNvPr id="88" name="Down Arrow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84784C0-331E-4655-AC9E-EE8C9F7ECF3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chemeClr val="bg1"/>
                </a:solidFill>
              </a:rPr>
              <a:t>index</a:t>
            </a:r>
          </a:p>
        </p:txBody>
      </p:sp>
    </p:spTree>
    <p:extLst>
      <p:ext uri="{BB962C8B-B14F-4D97-AF65-F5344CB8AC3E}">
        <p14:creationId xmlns:p14="http://schemas.microsoft.com/office/powerpoint/2010/main" val="3224890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C403FD-337F-4A3B-A829-16B3838DC8C1}"/>
              </a:ext>
            </a:extLst>
          </p:cNvPr>
          <p:cNvSpPr txBox="1"/>
          <p:nvPr/>
        </p:nvSpPr>
        <p:spPr>
          <a:xfrm>
            <a:off x="4189880" y="3240741"/>
            <a:ext cx="3711388" cy="1446550"/>
          </a:xfrm>
          <a:prstGeom prst="rect">
            <a:avLst/>
          </a:prstGeom>
          <a:noFill/>
        </p:spPr>
        <p:txBody>
          <a:bodyPr wrap="square" rtlCol="0">
            <a:spAutoFit/>
          </a:bodyPr>
          <a:lstStyle/>
          <a:p>
            <a:r>
              <a:rPr lang="en-GB" sz="8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alibri (Body)"/>
              </a:rPr>
              <a:t>Demo</a:t>
            </a:r>
          </a:p>
        </p:txBody>
      </p:sp>
      <p:pic>
        <p:nvPicPr>
          <p:cNvPr id="2050" name="Picture 2" descr="http://web.kaseya.com/rs/kaseyasandbox1/images/icon_webinar.png">
            <a:extLst>
              <a:ext uri="{FF2B5EF4-FFF2-40B4-BE49-F238E27FC236}">
                <a16:creationId xmlns:a16="http://schemas.microsoft.com/office/drawing/2014/main" id="{12DE3ABB-C30F-40DE-B733-3D2480C15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8238" y="1831041"/>
            <a:ext cx="1838325"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77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9477" y="3401831"/>
            <a:ext cx="8093731" cy="1569660"/>
          </a:xfrm>
          <a:prstGeom prst="rect">
            <a:avLst/>
          </a:prstGeom>
          <a:noFill/>
        </p:spPr>
        <p:txBody>
          <a:bodyPr wrap="square" rtlCol="0">
            <a:spAutoFit/>
          </a:bodyPr>
          <a:lstStyle/>
          <a:p>
            <a:r>
              <a:rPr lang="en-US" sz="4800" b="1" dirty="0">
                <a:latin typeface="Times New Roman" panose="02020603050405020304" pitchFamily="18" charset="0"/>
                <a:cs typeface="Times New Roman" panose="02020603050405020304" pitchFamily="18" charset="0"/>
              </a:rPr>
              <a:t>CẢM ƠN THẦY VÀ CÁC BẠN ĐÃ LẮNG NGHE</a:t>
            </a:r>
            <a:endParaRPr lang="en-US" b="1" dirty="0">
              <a:latin typeface="Times New Roman" panose="02020603050405020304" pitchFamily="18" charset="0"/>
              <a:cs typeface="Times New Roman" panose="02020603050405020304" pitchFamily="18" charset="0"/>
            </a:endParaRPr>
          </a:p>
        </p:txBody>
      </p:sp>
      <p:grpSp>
        <p:nvGrpSpPr>
          <p:cNvPr id="58" name="Group 57"/>
          <p:cNvGrpSpPr/>
          <p:nvPr/>
        </p:nvGrpSpPr>
        <p:grpSpPr>
          <a:xfrm>
            <a:off x="5769026" y="860121"/>
            <a:ext cx="2799596" cy="1590319"/>
            <a:chOff x="5789371" y="902555"/>
            <a:chExt cx="2799596" cy="1590319"/>
          </a:xfrm>
        </p:grpSpPr>
        <p:sp>
          <p:nvSpPr>
            <p:cNvPr id="14" name="Oval Callout 13"/>
            <p:cNvSpPr/>
            <p:nvPr/>
          </p:nvSpPr>
          <p:spPr>
            <a:xfrm>
              <a:off x="5789371" y="902555"/>
              <a:ext cx="1050436" cy="1414207"/>
            </a:xfrm>
            <a:prstGeom prst="wedgeEllipseCallout">
              <a:avLst>
                <a:gd name="adj1" fmla="val -32018"/>
                <a:gd name="adj2" fmla="val 60090"/>
              </a:avLst>
            </a:prstGeom>
            <a:solidFill>
              <a:srgbClr val="FF66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Times New Roman" panose="02020603050405020304" pitchFamily="18" charset="0"/>
                  <a:cs typeface="Times New Roman" panose="02020603050405020304" pitchFamily="18" charset="0"/>
                </a:rPr>
                <a:t>Y</a:t>
              </a:r>
            </a:p>
          </p:txBody>
        </p:sp>
        <p:sp>
          <p:nvSpPr>
            <p:cNvPr id="15" name="Oval Callout 14"/>
            <p:cNvSpPr/>
            <p:nvPr/>
          </p:nvSpPr>
          <p:spPr>
            <a:xfrm>
              <a:off x="6542766" y="1059032"/>
              <a:ext cx="1045150" cy="1433842"/>
            </a:xfrm>
            <a:prstGeom prst="wedgeEllipseCallout">
              <a:avLst>
                <a:gd name="adj1" fmla="val 66886"/>
                <a:gd name="adj2" fmla="val 50907"/>
              </a:avLst>
            </a:prstGeom>
            <a:solidFill>
              <a:srgbClr val="E3214F"/>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Times New Roman" panose="02020603050405020304" pitchFamily="18" charset="0"/>
                  <a:cs typeface="Times New Roman" panose="02020603050405020304" pitchFamily="18" charset="0"/>
                </a:rPr>
                <a:t>O</a:t>
              </a:r>
            </a:p>
          </p:txBody>
        </p:sp>
        <p:sp>
          <p:nvSpPr>
            <p:cNvPr id="16" name="Oval Callout 15"/>
            <p:cNvSpPr/>
            <p:nvPr/>
          </p:nvSpPr>
          <p:spPr>
            <a:xfrm>
              <a:off x="7424429" y="1059031"/>
              <a:ext cx="1164538" cy="1372067"/>
            </a:xfrm>
            <a:prstGeom prst="wedgeEllipseCallout">
              <a:avLst>
                <a:gd name="adj1" fmla="val 41387"/>
                <a:gd name="adj2" fmla="val 62501"/>
              </a:avLst>
            </a:prstGeom>
            <a:solidFill>
              <a:srgbClr val="92D05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U</a:t>
              </a:r>
              <a:endParaRPr lang="en-US" dirty="0"/>
            </a:p>
          </p:txBody>
        </p:sp>
      </p:grpSp>
      <p:grpSp>
        <p:nvGrpSpPr>
          <p:cNvPr id="57" name="Group 56"/>
          <p:cNvGrpSpPr/>
          <p:nvPr/>
        </p:nvGrpSpPr>
        <p:grpSpPr>
          <a:xfrm>
            <a:off x="1008529" y="885821"/>
            <a:ext cx="4658787" cy="1672451"/>
            <a:chOff x="1164184" y="902555"/>
            <a:chExt cx="4489521" cy="1672451"/>
          </a:xfrm>
        </p:grpSpPr>
        <p:sp>
          <p:nvSpPr>
            <p:cNvPr id="7" name="Oval Callout 6"/>
            <p:cNvSpPr/>
            <p:nvPr/>
          </p:nvSpPr>
          <p:spPr>
            <a:xfrm>
              <a:off x="1164184" y="902555"/>
              <a:ext cx="1022401" cy="1063955"/>
            </a:xfrm>
            <a:prstGeom prst="wedgeEllipseCallout">
              <a:avLst>
                <a:gd name="adj1" fmla="val -60326"/>
                <a:gd name="adj2" fmla="val 50666"/>
              </a:avLst>
            </a:prstGeom>
            <a:solidFill>
              <a:srgbClr val="FF66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Times New Roman" panose="02020603050405020304" pitchFamily="18" charset="0"/>
                  <a:cs typeface="Times New Roman" panose="02020603050405020304" pitchFamily="18" charset="0"/>
                </a:rPr>
                <a:t>T</a:t>
              </a:r>
            </a:p>
          </p:txBody>
        </p:sp>
        <p:sp>
          <p:nvSpPr>
            <p:cNvPr id="10" name="Oval Callout 9"/>
            <p:cNvSpPr/>
            <p:nvPr/>
          </p:nvSpPr>
          <p:spPr>
            <a:xfrm>
              <a:off x="1836780" y="1059031"/>
              <a:ext cx="914400" cy="1288660"/>
            </a:xfrm>
            <a:prstGeom prst="wedgeEllipseCallout">
              <a:avLst>
                <a:gd name="adj1" fmla="val -59094"/>
                <a:gd name="adj2" fmla="val 42449"/>
              </a:avLst>
            </a:prstGeom>
            <a:solidFill>
              <a:srgbClr val="E20CF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Times New Roman" panose="02020603050405020304" pitchFamily="18" charset="0"/>
                  <a:cs typeface="Times New Roman" panose="02020603050405020304" pitchFamily="18" charset="0"/>
                </a:rPr>
                <a:t>H</a:t>
              </a:r>
              <a:endParaRPr lang="en-US" dirty="0">
                <a:latin typeface="Times New Roman" panose="02020603050405020304" pitchFamily="18" charset="0"/>
                <a:cs typeface="Times New Roman" panose="02020603050405020304" pitchFamily="18" charset="0"/>
              </a:endParaRPr>
            </a:p>
          </p:txBody>
        </p:sp>
        <p:sp>
          <p:nvSpPr>
            <p:cNvPr id="11" name="Oval Callout 10"/>
            <p:cNvSpPr/>
            <p:nvPr/>
          </p:nvSpPr>
          <p:spPr>
            <a:xfrm>
              <a:off x="2502623" y="1191979"/>
              <a:ext cx="1104881" cy="1383027"/>
            </a:xfrm>
            <a:prstGeom prst="wedgeEllipseCallout">
              <a:avLst>
                <a:gd name="adj1" fmla="val 45269"/>
                <a:gd name="adj2" fmla="val 55408"/>
              </a:avLst>
            </a:prstGeom>
            <a:solidFill>
              <a:srgbClr val="E3214F"/>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p:txBody>
        </p:sp>
        <p:sp>
          <p:nvSpPr>
            <p:cNvPr id="12" name="Oval Callout 11"/>
            <p:cNvSpPr/>
            <p:nvPr/>
          </p:nvSpPr>
          <p:spPr>
            <a:xfrm>
              <a:off x="3434831" y="1129870"/>
              <a:ext cx="1229816" cy="1337304"/>
            </a:xfrm>
            <a:prstGeom prst="wedgeEllipseCallout">
              <a:avLst>
                <a:gd name="adj1" fmla="val -24138"/>
                <a:gd name="adj2" fmla="val 63475"/>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Times New Roman" panose="02020603050405020304" pitchFamily="18" charset="0"/>
                  <a:cs typeface="Times New Roman" panose="02020603050405020304" pitchFamily="18" charset="0"/>
                </a:rPr>
                <a:t>N</a:t>
              </a:r>
              <a:endParaRPr lang="en-US" dirty="0">
                <a:latin typeface="Times New Roman" panose="02020603050405020304" pitchFamily="18" charset="0"/>
                <a:cs typeface="Times New Roman" panose="02020603050405020304" pitchFamily="18" charset="0"/>
              </a:endParaRPr>
            </a:p>
          </p:txBody>
        </p:sp>
        <p:sp>
          <p:nvSpPr>
            <p:cNvPr id="17" name="Oval Callout 16"/>
            <p:cNvSpPr/>
            <p:nvPr/>
          </p:nvSpPr>
          <p:spPr>
            <a:xfrm>
              <a:off x="4521904" y="902555"/>
              <a:ext cx="1131801" cy="1127758"/>
            </a:xfrm>
            <a:prstGeom prst="wedgeEllipseCallout">
              <a:avLst>
                <a:gd name="adj1" fmla="val -43512"/>
                <a:gd name="adj2" fmla="val 61104"/>
              </a:avLst>
            </a:prstGeom>
            <a:solidFill>
              <a:srgbClr val="00B0F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Times New Roman" panose="02020603050405020304" pitchFamily="18" charset="0"/>
                  <a:cs typeface="Times New Roman" panose="02020603050405020304" pitchFamily="18" charset="0"/>
                </a:rPr>
                <a:t>K</a:t>
              </a:r>
              <a:endParaRPr lang="en-US" dirty="0">
                <a:latin typeface="Times New Roman" panose="02020603050405020304" pitchFamily="18" charset="0"/>
                <a:cs typeface="Times New Roman" panose="02020603050405020304" pitchFamily="18" charset="0"/>
              </a:endParaRPr>
            </a:p>
          </p:txBody>
        </p:sp>
      </p:grpSp>
      <p:cxnSp>
        <p:nvCxnSpPr>
          <p:cNvPr id="23" name="Straight Connector 22"/>
          <p:cNvCxnSpPr>
            <a:stCxn id="7" idx="0"/>
          </p:cNvCxnSpPr>
          <p:nvPr/>
        </p:nvCxnSpPr>
        <p:spPr>
          <a:xfrm flipV="1">
            <a:off x="1539003" y="-16733"/>
            <a:ext cx="142989" cy="90255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7" idx="0"/>
          </p:cNvCxnSpPr>
          <p:nvPr/>
        </p:nvCxnSpPr>
        <p:spPr>
          <a:xfrm flipV="1">
            <a:off x="5080080" y="-28577"/>
            <a:ext cx="21336" cy="91439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2" idx="0"/>
          </p:cNvCxnSpPr>
          <p:nvPr/>
        </p:nvCxnSpPr>
        <p:spPr>
          <a:xfrm flipV="1">
            <a:off x="4002877" y="-16732"/>
            <a:ext cx="117513" cy="112986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0" idx="0"/>
          </p:cNvCxnSpPr>
          <p:nvPr/>
        </p:nvCxnSpPr>
        <p:spPr>
          <a:xfrm flipV="1">
            <a:off x="2180922" y="-28577"/>
            <a:ext cx="142752" cy="107087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1" idx="0"/>
          </p:cNvCxnSpPr>
          <p:nvPr/>
        </p:nvCxnSpPr>
        <p:spPr>
          <a:xfrm flipV="1">
            <a:off x="2970699" y="-16733"/>
            <a:ext cx="155080" cy="11919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4" idx="0"/>
          </p:cNvCxnSpPr>
          <p:nvPr/>
        </p:nvCxnSpPr>
        <p:spPr>
          <a:xfrm flipH="1" flipV="1">
            <a:off x="6203994" y="-42431"/>
            <a:ext cx="90250" cy="902552"/>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5" idx="0"/>
          </p:cNvCxnSpPr>
          <p:nvPr/>
        </p:nvCxnSpPr>
        <p:spPr>
          <a:xfrm flipH="1" flipV="1">
            <a:off x="6974014" y="-42432"/>
            <a:ext cx="70982" cy="105903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6" idx="0"/>
          </p:cNvCxnSpPr>
          <p:nvPr/>
        </p:nvCxnSpPr>
        <p:spPr>
          <a:xfrm flipH="1" flipV="1">
            <a:off x="7984667" y="-42431"/>
            <a:ext cx="1686" cy="105902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512317"/>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7"/>
                                        </p:tgtEl>
                                        <p:attrNameLst>
                                          <p:attrName>r</p:attrName>
                                        </p:attrNameLst>
                                      </p:cBhvr>
                                    </p:animRot>
                                    <p:animRot by="-240000">
                                      <p:cBhvr>
                                        <p:cTn id="7" dur="200" fill="hold">
                                          <p:stCondLst>
                                            <p:cond delay="200"/>
                                          </p:stCondLst>
                                        </p:cTn>
                                        <p:tgtEl>
                                          <p:spTgt spid="57"/>
                                        </p:tgtEl>
                                        <p:attrNameLst>
                                          <p:attrName>r</p:attrName>
                                        </p:attrNameLst>
                                      </p:cBhvr>
                                    </p:animRot>
                                    <p:animRot by="240000">
                                      <p:cBhvr>
                                        <p:cTn id="8" dur="200" fill="hold">
                                          <p:stCondLst>
                                            <p:cond delay="400"/>
                                          </p:stCondLst>
                                        </p:cTn>
                                        <p:tgtEl>
                                          <p:spTgt spid="57"/>
                                        </p:tgtEl>
                                        <p:attrNameLst>
                                          <p:attrName>r</p:attrName>
                                        </p:attrNameLst>
                                      </p:cBhvr>
                                    </p:animRot>
                                    <p:animRot by="-240000">
                                      <p:cBhvr>
                                        <p:cTn id="9" dur="200" fill="hold">
                                          <p:stCondLst>
                                            <p:cond delay="600"/>
                                          </p:stCondLst>
                                        </p:cTn>
                                        <p:tgtEl>
                                          <p:spTgt spid="57"/>
                                        </p:tgtEl>
                                        <p:attrNameLst>
                                          <p:attrName>r</p:attrName>
                                        </p:attrNameLst>
                                      </p:cBhvr>
                                    </p:animRot>
                                    <p:animRot by="120000">
                                      <p:cBhvr>
                                        <p:cTn id="10" dur="200" fill="hold">
                                          <p:stCondLst>
                                            <p:cond delay="800"/>
                                          </p:stCondLst>
                                        </p:cTn>
                                        <p:tgtEl>
                                          <p:spTgt spid="5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8"/>
                                        </p:tgtEl>
                                        <p:attrNameLst>
                                          <p:attrName>r</p:attrName>
                                        </p:attrNameLst>
                                      </p:cBhvr>
                                    </p:animRot>
                                    <p:animRot by="-240000">
                                      <p:cBhvr>
                                        <p:cTn id="15" dur="200" fill="hold">
                                          <p:stCondLst>
                                            <p:cond delay="200"/>
                                          </p:stCondLst>
                                        </p:cTn>
                                        <p:tgtEl>
                                          <p:spTgt spid="58"/>
                                        </p:tgtEl>
                                        <p:attrNameLst>
                                          <p:attrName>r</p:attrName>
                                        </p:attrNameLst>
                                      </p:cBhvr>
                                    </p:animRot>
                                    <p:animRot by="240000">
                                      <p:cBhvr>
                                        <p:cTn id="16" dur="200" fill="hold">
                                          <p:stCondLst>
                                            <p:cond delay="400"/>
                                          </p:stCondLst>
                                        </p:cTn>
                                        <p:tgtEl>
                                          <p:spTgt spid="58"/>
                                        </p:tgtEl>
                                        <p:attrNameLst>
                                          <p:attrName>r</p:attrName>
                                        </p:attrNameLst>
                                      </p:cBhvr>
                                    </p:animRot>
                                    <p:animRot by="-240000">
                                      <p:cBhvr>
                                        <p:cTn id="17" dur="200" fill="hold">
                                          <p:stCondLst>
                                            <p:cond delay="600"/>
                                          </p:stCondLst>
                                        </p:cTn>
                                        <p:tgtEl>
                                          <p:spTgt spid="58"/>
                                        </p:tgtEl>
                                        <p:attrNameLst>
                                          <p:attrName>r</p:attrName>
                                        </p:attrNameLst>
                                      </p:cBhvr>
                                    </p:animRot>
                                    <p:animRot by="120000">
                                      <p:cBhvr>
                                        <p:cTn id="18" dur="200" fill="hold">
                                          <p:stCondLst>
                                            <p:cond delay="800"/>
                                          </p:stCondLst>
                                        </p:cTn>
                                        <p:tgtEl>
                                          <p:spTgt spid="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015628-87C9-4B18-8515-B99AA89B4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431" y="1977630"/>
            <a:ext cx="7500730" cy="45919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0" name="Picture 2" descr="http://4.bp.blogspot.com/-KFDXrXSpFNs/VkUBxqGGaFI/AAAAAAAAC6U/RM6yp7husuU/s1600-r/FB_tricks-tips-logo.png">
            <a:extLst>
              <a:ext uri="{FF2B5EF4-FFF2-40B4-BE49-F238E27FC236}">
                <a16:creationId xmlns:a16="http://schemas.microsoft.com/office/drawing/2014/main" id="{E7A471D9-EFC1-4E2A-8AB5-9F847B4B9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000" y="168468"/>
            <a:ext cx="2941105" cy="2081798"/>
          </a:xfrm>
          <a:prstGeom prst="rect">
            <a:avLst/>
          </a:prstGeom>
          <a:noFill/>
          <a:effectLst>
            <a:outerShdw blurRad="50800" dist="50800" dir="5400000" algn="ctr" rotWithShape="0">
              <a:schemeClr val="bg1"/>
            </a:outerShdw>
          </a:effectLst>
          <a:extLst>
            <a:ext uri="{909E8E84-426E-40DD-AFC4-6F175D3DCCD1}">
              <a14:hiddenFill xmlns:a14="http://schemas.microsoft.com/office/drawing/2010/main">
                <a:solidFill>
                  <a:srgbClr val="FFFFFF"/>
                </a:solidFill>
              </a14:hiddenFill>
            </a:ext>
          </a:extLst>
        </p:spPr>
      </p:pic>
      <p:pic>
        <p:nvPicPr>
          <p:cNvPr id="2052" name="Picture 4" descr="https://www.digitalseoguide.com/wp-content/uploads/2015/09/instagram_logo.png">
            <a:extLst>
              <a:ext uri="{FF2B5EF4-FFF2-40B4-BE49-F238E27FC236}">
                <a16:creationId xmlns:a16="http://schemas.microsoft.com/office/drawing/2014/main" id="{B7659495-6755-4D04-8B8E-E3137C7DF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6004" y="168468"/>
            <a:ext cx="3657601" cy="1515427"/>
          </a:xfrm>
          <a:prstGeom prst="rect">
            <a:avLst/>
          </a:prstGeom>
          <a:noFill/>
          <a:effectLst>
            <a:outerShdw blurRad="50800" dist="50800" dir="5400000" algn="ctr" rotWithShape="0">
              <a:schemeClr val="bg1"/>
            </a:outerShdw>
          </a:effectLst>
          <a:extLst>
            <a:ext uri="{909E8E84-426E-40DD-AFC4-6F175D3DCCD1}">
              <a14:hiddenFill xmlns:a14="http://schemas.microsoft.com/office/drawing/2010/main">
                <a:solidFill>
                  <a:srgbClr val="FFFFFF"/>
                </a:solidFill>
              </a14:hiddenFill>
            </a:ext>
          </a:extLst>
        </p:spPr>
      </p:pic>
      <p:pic>
        <p:nvPicPr>
          <p:cNvPr id="2056" name="Picture 8" descr="https://articles-images.sftcdn.net/wp-content/uploads/sites/3/2013/11/yahoo-mail-copy-664x374.png">
            <a:extLst>
              <a:ext uri="{FF2B5EF4-FFF2-40B4-BE49-F238E27FC236}">
                <a16:creationId xmlns:a16="http://schemas.microsoft.com/office/drawing/2014/main" id="{54E1386D-0B66-4AE8-BC29-DD5B989D66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6616" y="168468"/>
            <a:ext cx="3896752" cy="1515427"/>
          </a:xfrm>
          <a:prstGeom prst="rect">
            <a:avLst/>
          </a:prstGeom>
          <a:noFill/>
          <a:effectLst>
            <a:outerShdw blurRad="50800" dist="50800" dir="5400000" algn="ctr" rotWithShape="0">
              <a:schemeClr val="bg1"/>
            </a:outerShdw>
          </a:effectLst>
          <a:extLst>
            <a:ext uri="{909E8E84-426E-40DD-AFC4-6F175D3DCCD1}">
              <a14:hiddenFill xmlns:a14="http://schemas.microsoft.com/office/drawing/2010/main">
                <a:solidFill>
                  <a:srgbClr val="FFFFFF"/>
                </a:solidFill>
              </a14:hiddenFill>
            </a:ext>
          </a:extLst>
        </p:spPr>
      </p:pic>
      <p:pic>
        <p:nvPicPr>
          <p:cNvPr id="2058" name="Picture 10" descr="http://phandroid.s3.amazonaws.com/wp-content/uploads/2014/04/Dropbox-Carousel.png">
            <a:extLst>
              <a:ext uri="{FF2B5EF4-FFF2-40B4-BE49-F238E27FC236}">
                <a16:creationId xmlns:a16="http://schemas.microsoft.com/office/drawing/2014/main" id="{D0EB9BF9-3503-483A-ACE3-4530CA39F4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7059" y="2096085"/>
            <a:ext cx="3735866" cy="4360986"/>
          </a:xfrm>
          <a:prstGeom prst="rect">
            <a:avLst/>
          </a:prstGeom>
          <a:noFill/>
          <a:effectLst>
            <a:outerShdw blurRad="50800" dist="50800" dir="5400000" algn="ctr" rotWithShape="0">
              <a:schemeClr val="bg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880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6572FA-E72E-426D-998B-32EA837FFD0D}"/>
              </a:ext>
            </a:extLst>
          </p:cNvPr>
          <p:cNvSpPr>
            <a:spLocks noGrp="1"/>
          </p:cNvSpPr>
          <p:nvPr>
            <p:ph type="title"/>
          </p:nvPr>
        </p:nvSpPr>
        <p:spPr/>
        <p:txBody>
          <a:bodyPr/>
          <a:lstStyle/>
          <a:p>
            <a:pPr algn="ctr"/>
            <a:r>
              <a:rPr lang="en-GB" b="1" dirty="0" err="1">
                <a:latin typeface="Times New Roman" panose="02020603050405020304" pitchFamily="18" charset="0"/>
                <a:cs typeface="Times New Roman" panose="02020603050405020304" pitchFamily="18" charset="0"/>
              </a:rPr>
              <a:t>Một</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số</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trang</a:t>
            </a:r>
            <a:r>
              <a:rPr lang="en-GB" b="1" dirty="0">
                <a:latin typeface="Times New Roman" panose="02020603050405020304" pitchFamily="18" charset="0"/>
                <a:cs typeface="Times New Roman" panose="02020603050405020304" pitchFamily="18" charset="0"/>
              </a:rPr>
              <a:t> web </a:t>
            </a:r>
            <a:r>
              <a:rPr lang="en-GB" b="1" dirty="0" err="1">
                <a:latin typeface="Times New Roman" panose="02020603050405020304" pitchFamily="18" charset="0"/>
                <a:cs typeface="Times New Roman" panose="02020603050405020304" pitchFamily="18" charset="0"/>
              </a:rPr>
              <a:t>sử</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dụng</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reactjs</a:t>
            </a:r>
            <a:endParaRPr lang="en-GB" b="1"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7C1F959D-A167-4A3D-936B-486B19888E4C}"/>
              </a:ext>
            </a:extLst>
          </p:cNvPr>
          <p:cNvSpPr>
            <a:spLocks noGrp="1"/>
          </p:cNvSpPr>
          <p:nvPr>
            <p:ph idx="1"/>
          </p:nvPr>
        </p:nvSpPr>
        <p:spPr/>
        <p:txBody>
          <a:bodyPr>
            <a:normAutofit/>
          </a:bodyPr>
          <a:lstStyle/>
          <a:p>
            <a:pPr>
              <a:buFont typeface="Wingdings" panose="05000000000000000000" pitchFamily="2" charset="2"/>
              <a:buChar char="ü"/>
            </a:pPr>
            <a:r>
              <a:rPr lang="en-GB" dirty="0">
                <a:latin typeface="Calibri (Body)"/>
                <a:cs typeface="Times New Roman" panose="02020603050405020304" pitchFamily="18" charset="0"/>
              </a:rPr>
              <a:t>Facebook (</a:t>
            </a:r>
            <a:r>
              <a:rPr lang="en-GB" dirty="0" err="1">
                <a:solidFill>
                  <a:srgbClr val="FF0000"/>
                </a:solidFill>
                <a:latin typeface="Calibri (Body)"/>
                <a:cs typeface="Times New Roman" panose="02020603050405020304" pitchFamily="18" charset="0"/>
              </a:rPr>
              <a:t>Một</a:t>
            </a:r>
            <a:r>
              <a:rPr lang="en-GB" dirty="0">
                <a:solidFill>
                  <a:srgbClr val="FF0000"/>
                </a:solidFill>
                <a:latin typeface="Calibri (Body)"/>
                <a:cs typeface="Times New Roman" panose="02020603050405020304" pitchFamily="18" charset="0"/>
              </a:rPr>
              <a:t> </a:t>
            </a:r>
            <a:r>
              <a:rPr lang="en-GB" dirty="0" err="1">
                <a:solidFill>
                  <a:srgbClr val="FF0000"/>
                </a:solidFill>
                <a:latin typeface="Calibri (Body)"/>
                <a:cs typeface="Times New Roman" panose="02020603050405020304" pitchFamily="18" charset="0"/>
              </a:rPr>
              <a:t>phần</a:t>
            </a:r>
            <a:r>
              <a:rPr lang="en-GB" dirty="0">
                <a:latin typeface="Calibri (Body)"/>
                <a:cs typeface="Times New Roman" panose="02020603050405020304" pitchFamily="18" charset="0"/>
              </a:rPr>
              <a:t>)</a:t>
            </a:r>
          </a:p>
          <a:p>
            <a:pPr>
              <a:buFont typeface="Wingdings" panose="05000000000000000000" pitchFamily="2" charset="2"/>
              <a:buChar char="ü"/>
            </a:pPr>
            <a:r>
              <a:rPr lang="en-GB" dirty="0">
                <a:latin typeface="Calibri (Body)"/>
                <a:cs typeface="Times New Roman" panose="02020603050405020304" pitchFamily="18" charset="0"/>
              </a:rPr>
              <a:t>Instagram (</a:t>
            </a:r>
            <a:r>
              <a:rPr lang="en-GB" dirty="0" err="1">
                <a:solidFill>
                  <a:srgbClr val="FF0000"/>
                </a:solidFill>
                <a:latin typeface="Calibri (Body)"/>
                <a:cs typeface="Times New Roman" panose="02020603050405020304" pitchFamily="18" charset="0"/>
              </a:rPr>
              <a:t>Hoàn</a:t>
            </a:r>
            <a:r>
              <a:rPr lang="en-GB" dirty="0">
                <a:solidFill>
                  <a:srgbClr val="FF0000"/>
                </a:solidFill>
                <a:latin typeface="Calibri (Body)"/>
                <a:cs typeface="Times New Roman" panose="02020603050405020304" pitchFamily="18" charset="0"/>
              </a:rPr>
              <a:t> </a:t>
            </a:r>
            <a:r>
              <a:rPr lang="en-GB" dirty="0" err="1">
                <a:solidFill>
                  <a:srgbClr val="FF0000"/>
                </a:solidFill>
                <a:latin typeface="Calibri (Body)"/>
                <a:cs typeface="Times New Roman" panose="02020603050405020304" pitchFamily="18" charset="0"/>
              </a:rPr>
              <a:t>toàn</a:t>
            </a:r>
            <a:r>
              <a:rPr lang="en-GB" dirty="0">
                <a:latin typeface="Calibri (Body)"/>
                <a:cs typeface="Times New Roman" panose="02020603050405020304" pitchFamily="18" charset="0"/>
              </a:rPr>
              <a:t>)</a:t>
            </a:r>
          </a:p>
          <a:p>
            <a:pPr>
              <a:buFont typeface="Wingdings" panose="05000000000000000000" pitchFamily="2" charset="2"/>
              <a:buChar char="ü"/>
            </a:pPr>
            <a:r>
              <a:rPr lang="en-GB" dirty="0">
                <a:latin typeface="Calibri (Body)"/>
                <a:cs typeface="Times New Roman" panose="02020603050405020304" pitchFamily="18" charset="0"/>
              </a:rPr>
              <a:t>Khan Academy (</a:t>
            </a:r>
            <a:r>
              <a:rPr lang="en-GB" dirty="0" err="1">
                <a:solidFill>
                  <a:srgbClr val="FF0000"/>
                </a:solidFill>
                <a:latin typeface="Calibri (Body)"/>
                <a:cs typeface="Times New Roman" panose="02020603050405020304" pitchFamily="18" charset="0"/>
              </a:rPr>
              <a:t>Một</a:t>
            </a:r>
            <a:r>
              <a:rPr lang="en-GB" dirty="0">
                <a:solidFill>
                  <a:srgbClr val="FF0000"/>
                </a:solidFill>
                <a:latin typeface="Calibri (Body)"/>
                <a:cs typeface="Times New Roman" panose="02020603050405020304" pitchFamily="18" charset="0"/>
              </a:rPr>
              <a:t> </a:t>
            </a:r>
            <a:r>
              <a:rPr lang="en-GB" dirty="0" err="1">
                <a:solidFill>
                  <a:srgbClr val="FF0000"/>
                </a:solidFill>
                <a:latin typeface="Calibri (Body)"/>
                <a:cs typeface="Times New Roman" panose="02020603050405020304" pitchFamily="18" charset="0"/>
              </a:rPr>
              <a:t>phần</a:t>
            </a:r>
            <a:r>
              <a:rPr lang="en-GB" dirty="0">
                <a:latin typeface="Calibri (Body)"/>
                <a:cs typeface="Times New Roman" panose="02020603050405020304" pitchFamily="18" charset="0"/>
              </a:rPr>
              <a:t>)</a:t>
            </a:r>
          </a:p>
          <a:p>
            <a:pPr>
              <a:buFont typeface="Wingdings" panose="05000000000000000000" pitchFamily="2" charset="2"/>
              <a:buChar char="ü"/>
            </a:pPr>
            <a:r>
              <a:rPr lang="en-GB" dirty="0" err="1">
                <a:latin typeface="Calibri (Body)"/>
                <a:cs typeface="Times New Roman" panose="02020603050405020304" pitchFamily="18" charset="0"/>
              </a:rPr>
              <a:t>Codecademy</a:t>
            </a:r>
            <a:r>
              <a:rPr lang="en-GB" dirty="0">
                <a:latin typeface="Calibri (Body)"/>
                <a:cs typeface="Times New Roman" panose="02020603050405020304" pitchFamily="18" charset="0"/>
              </a:rPr>
              <a:t> (</a:t>
            </a:r>
            <a:r>
              <a:rPr lang="en-GB" dirty="0" err="1">
                <a:solidFill>
                  <a:srgbClr val="FF0000"/>
                </a:solidFill>
                <a:latin typeface="Calibri (Body)"/>
                <a:cs typeface="Times New Roman" panose="02020603050405020304" pitchFamily="18" charset="0"/>
              </a:rPr>
              <a:t>Một</a:t>
            </a:r>
            <a:r>
              <a:rPr lang="en-GB" dirty="0">
                <a:solidFill>
                  <a:srgbClr val="FF0000"/>
                </a:solidFill>
                <a:latin typeface="Calibri (Body)"/>
                <a:cs typeface="Times New Roman" panose="02020603050405020304" pitchFamily="18" charset="0"/>
              </a:rPr>
              <a:t> </a:t>
            </a:r>
            <a:r>
              <a:rPr lang="en-GB" dirty="0" err="1">
                <a:solidFill>
                  <a:srgbClr val="FF0000"/>
                </a:solidFill>
                <a:latin typeface="Calibri (Body)"/>
                <a:cs typeface="Times New Roman" panose="02020603050405020304" pitchFamily="18" charset="0"/>
              </a:rPr>
              <a:t>phần</a:t>
            </a:r>
            <a:r>
              <a:rPr lang="en-GB" dirty="0">
                <a:latin typeface="Calibri (Body)"/>
                <a:cs typeface="Times New Roman" panose="02020603050405020304" pitchFamily="18" charset="0"/>
              </a:rPr>
              <a:t>)</a:t>
            </a:r>
          </a:p>
          <a:p>
            <a:pPr>
              <a:buFont typeface="Wingdings" panose="05000000000000000000" pitchFamily="2" charset="2"/>
              <a:buChar char="ü"/>
            </a:pPr>
            <a:r>
              <a:rPr lang="en-GB" dirty="0">
                <a:latin typeface="Calibri (Body)"/>
                <a:cs typeface="Times New Roman" panose="02020603050405020304" pitchFamily="18" charset="0"/>
              </a:rPr>
              <a:t>New York Times (</a:t>
            </a:r>
            <a:r>
              <a:rPr lang="en-GB" dirty="0" err="1">
                <a:solidFill>
                  <a:srgbClr val="FF0000"/>
                </a:solidFill>
                <a:latin typeface="Calibri (Body)"/>
                <a:cs typeface="Times New Roman" panose="02020603050405020304" pitchFamily="18" charset="0"/>
              </a:rPr>
              <a:t>Một</a:t>
            </a:r>
            <a:r>
              <a:rPr lang="en-GB" dirty="0">
                <a:solidFill>
                  <a:srgbClr val="FF0000"/>
                </a:solidFill>
                <a:latin typeface="Calibri (Body)"/>
                <a:cs typeface="Times New Roman" panose="02020603050405020304" pitchFamily="18" charset="0"/>
              </a:rPr>
              <a:t> </a:t>
            </a:r>
            <a:r>
              <a:rPr lang="en-GB" dirty="0" err="1">
                <a:solidFill>
                  <a:srgbClr val="FF0000"/>
                </a:solidFill>
                <a:latin typeface="Calibri (Body)"/>
                <a:cs typeface="Times New Roman" panose="02020603050405020304" pitchFamily="18" charset="0"/>
              </a:rPr>
              <a:t>phần</a:t>
            </a:r>
            <a:r>
              <a:rPr lang="en-GB" dirty="0">
                <a:latin typeface="Calibri (Body)"/>
                <a:cs typeface="Times New Roman" panose="02020603050405020304" pitchFamily="18" charset="0"/>
              </a:rPr>
              <a:t>)</a:t>
            </a:r>
          </a:p>
          <a:p>
            <a:pPr>
              <a:buFont typeface="Wingdings" panose="05000000000000000000" pitchFamily="2" charset="2"/>
              <a:buChar char="ü"/>
            </a:pPr>
            <a:r>
              <a:rPr lang="en-GB" dirty="0">
                <a:latin typeface="Calibri (Body)"/>
                <a:cs typeface="Times New Roman" panose="02020603050405020304" pitchFamily="18" charset="0"/>
              </a:rPr>
              <a:t>Yahoo Mail (</a:t>
            </a:r>
            <a:r>
              <a:rPr lang="en-GB" dirty="0" err="1">
                <a:solidFill>
                  <a:srgbClr val="FF0000"/>
                </a:solidFill>
                <a:latin typeface="Calibri (Body)"/>
                <a:cs typeface="Times New Roman" panose="02020603050405020304" pitchFamily="18" charset="0"/>
              </a:rPr>
              <a:t>Hoàn</a:t>
            </a:r>
            <a:r>
              <a:rPr lang="en-GB" dirty="0">
                <a:solidFill>
                  <a:srgbClr val="FF0000"/>
                </a:solidFill>
                <a:latin typeface="Calibri (Body)"/>
                <a:cs typeface="Times New Roman" panose="02020603050405020304" pitchFamily="18" charset="0"/>
              </a:rPr>
              <a:t> </a:t>
            </a:r>
            <a:r>
              <a:rPr lang="en-GB" dirty="0" err="1">
                <a:solidFill>
                  <a:srgbClr val="FF0000"/>
                </a:solidFill>
                <a:latin typeface="Calibri (Body)"/>
                <a:cs typeface="Times New Roman" panose="02020603050405020304" pitchFamily="18" charset="0"/>
              </a:rPr>
              <a:t>toàn</a:t>
            </a:r>
            <a:r>
              <a:rPr lang="en-GB" dirty="0">
                <a:latin typeface="Calibri (Body)"/>
                <a:cs typeface="Times New Roman" panose="02020603050405020304" pitchFamily="18" charset="0"/>
              </a:rPr>
              <a:t>)</a:t>
            </a:r>
          </a:p>
          <a:p>
            <a:pPr>
              <a:buFont typeface="Wingdings" panose="05000000000000000000" pitchFamily="2" charset="2"/>
              <a:buChar char="ü"/>
            </a:pPr>
            <a:r>
              <a:rPr lang="en-GB" dirty="0">
                <a:latin typeface="Calibri (Body)"/>
                <a:cs typeface="Times New Roman" panose="02020603050405020304" pitchFamily="18" charset="0"/>
              </a:rPr>
              <a:t>Dropbox’s new photo and video gallery app Carousel (</a:t>
            </a:r>
            <a:r>
              <a:rPr lang="en-GB" dirty="0" err="1">
                <a:solidFill>
                  <a:srgbClr val="FF0000"/>
                </a:solidFill>
                <a:latin typeface="Calibri (Body)"/>
                <a:cs typeface="Times New Roman" panose="02020603050405020304" pitchFamily="18" charset="0"/>
              </a:rPr>
              <a:t>Hoàn</a:t>
            </a:r>
            <a:r>
              <a:rPr lang="en-GB" dirty="0">
                <a:solidFill>
                  <a:srgbClr val="FF0000"/>
                </a:solidFill>
                <a:latin typeface="Calibri (Body)"/>
                <a:cs typeface="Times New Roman" panose="02020603050405020304" pitchFamily="18" charset="0"/>
              </a:rPr>
              <a:t> </a:t>
            </a:r>
            <a:r>
              <a:rPr lang="en-GB" dirty="0" err="1">
                <a:solidFill>
                  <a:srgbClr val="FF0000"/>
                </a:solidFill>
                <a:latin typeface="Calibri (Body)"/>
                <a:cs typeface="Times New Roman" panose="02020603050405020304" pitchFamily="18" charset="0"/>
              </a:rPr>
              <a:t>toàn</a:t>
            </a:r>
            <a:r>
              <a:rPr lang="en-GB" dirty="0">
                <a:latin typeface="Calibri (Body)"/>
                <a:cs typeface="Times New Roman" panose="02020603050405020304" pitchFamily="18" charset="0"/>
              </a:rPr>
              <a:t>)</a:t>
            </a:r>
          </a:p>
        </p:txBody>
      </p:sp>
    </p:spTree>
    <p:extLst>
      <p:ext uri="{BB962C8B-B14F-4D97-AF65-F5344CB8AC3E}">
        <p14:creationId xmlns:p14="http://schemas.microsoft.com/office/powerpoint/2010/main" val="1047327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6572FA-E72E-426D-998B-32EA837FFD0D}"/>
              </a:ext>
            </a:extLst>
          </p:cNvPr>
          <p:cNvSpPr>
            <a:spLocks noGrp="1"/>
          </p:cNvSpPr>
          <p:nvPr>
            <p:ph type="title"/>
          </p:nvPr>
        </p:nvSpPr>
        <p:spPr/>
        <p:txBody>
          <a:bodyPr/>
          <a:lstStyle/>
          <a:p>
            <a:pPr algn="ctr"/>
            <a:r>
              <a:rPr lang="en-GB" b="1" dirty="0">
                <a:latin typeface="Times New Roman" panose="02020603050405020304" pitchFamily="18" charset="0"/>
                <a:cs typeface="Times New Roman" panose="02020603050405020304" pitchFamily="18" charset="0"/>
              </a:rPr>
              <a:t>React – </a:t>
            </a:r>
            <a:r>
              <a:rPr lang="en-GB" b="1" dirty="0" err="1">
                <a:latin typeface="Times New Roman" panose="02020603050405020304" pitchFamily="18" charset="0"/>
                <a:cs typeface="Times New Roman" panose="02020603050405020304" pitchFamily="18" charset="0"/>
              </a:rPr>
              <a:t>Tổng</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quan</a:t>
            </a:r>
            <a:endParaRPr lang="en-GB" b="1"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7C1F959D-A167-4A3D-936B-486B19888E4C}"/>
              </a:ext>
            </a:extLst>
          </p:cNvPr>
          <p:cNvSpPr>
            <a:spLocks noGrp="1"/>
          </p:cNvSpPr>
          <p:nvPr>
            <p:ph idx="1"/>
          </p:nvPr>
        </p:nvSpPr>
        <p:spPr>
          <a:xfrm>
            <a:off x="838200" y="1825624"/>
            <a:ext cx="10515600" cy="4842461"/>
          </a:xfrm>
        </p:spPr>
        <p:txBody>
          <a:bodyPr>
            <a:noAutofit/>
          </a:bodyPr>
          <a:lstStyle/>
          <a:p>
            <a:pPr>
              <a:buFont typeface="Wingdings" panose="05000000000000000000" pitchFamily="2" charset="2"/>
              <a:buChar char="ü"/>
            </a:pPr>
            <a:r>
              <a:rPr lang="vi-VN" dirty="0">
                <a:latin typeface="+mj-lt"/>
                <a:cs typeface="Times New Roman" panose="02020603050405020304" pitchFamily="18" charset="0"/>
              </a:rPr>
              <a:t>React.JS là một thư viện</a:t>
            </a:r>
            <a:r>
              <a:rPr lang="en-GB" dirty="0">
                <a:latin typeface="+mj-lt"/>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front-end đ</a:t>
            </a:r>
            <a:r>
              <a:rPr lang="vi-VN" dirty="0">
                <a:latin typeface="Times New Roman" panose="02020603050405020304" pitchFamily="18" charset="0"/>
                <a:cs typeface="Times New Roman" panose="02020603050405020304" pitchFamily="18" charset="0"/>
              </a:rPr>
              <a:t>ư</a:t>
            </a:r>
            <a:r>
              <a:rPr lang="en-GB" dirty="0" err="1">
                <a:latin typeface="Times New Roman" panose="02020603050405020304" pitchFamily="18" charset="0"/>
                <a:cs typeface="Times New Roman" panose="02020603050405020304" pitchFamily="18" charset="0"/>
              </a:rPr>
              <a:t>ợc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phát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triển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bởi</a:t>
            </a:r>
            <a:r>
              <a:rPr lang="en-GB" dirty="0">
                <a:latin typeface="Times New Roman" panose="02020603050405020304" pitchFamily="18" charset="0"/>
                <a:cs typeface="Times New Roman" panose="02020603050405020304" pitchFamily="18" charset="0"/>
              </a:rPr>
              <a:t> Facebook.</a:t>
            </a:r>
          </a:p>
          <a:p>
            <a:pPr>
              <a:buFont typeface="Wingdings" panose="05000000000000000000" pitchFamily="2" charset="2"/>
              <a:buChar char="ü"/>
            </a:pP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Nó</a:t>
            </a:r>
            <a:r>
              <a:rPr lang="en-GB" dirty="0">
                <a:latin typeface="Times New Roman" panose="02020603050405020304" pitchFamily="18" charset="0"/>
                <a:cs typeface="Times New Roman" panose="02020603050405020304" pitchFamily="18" charset="0"/>
              </a:rPr>
              <a:t> đ</a:t>
            </a:r>
            <a:r>
              <a:rPr lang="vi-VN" dirty="0">
                <a:latin typeface="Times New Roman" panose="02020603050405020304" pitchFamily="18" charset="0"/>
                <a:cs typeface="Times New Roman" panose="02020603050405020304" pitchFamily="18" charset="0"/>
              </a:rPr>
              <a:t>ư</a:t>
            </a:r>
            <a:r>
              <a:rPr lang="en-GB" dirty="0" err="1">
                <a:latin typeface="Times New Roman" panose="02020603050405020304" pitchFamily="18" charset="0"/>
                <a:cs typeface="Times New Roman" panose="02020603050405020304" pitchFamily="18" charset="0"/>
              </a:rPr>
              <a:t>ợc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sử</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dụng</a:t>
            </a:r>
            <a:r>
              <a:rPr lang="en-GB" dirty="0">
                <a:latin typeface="Times New Roman" panose="02020603050405020304" pitchFamily="18" charset="0"/>
                <a:cs typeface="Times New Roman" panose="02020603050405020304" pitchFamily="18" charset="0"/>
              </a:rPr>
              <a:t> ở </a:t>
            </a:r>
            <a:r>
              <a:rPr lang="en-GB" dirty="0" err="1">
                <a:latin typeface="Times New Roman" panose="02020603050405020304" pitchFamily="18" charset="0"/>
                <a:cs typeface="Times New Roman" panose="02020603050405020304" pitchFamily="18" charset="0"/>
              </a:rPr>
              <a:t>phần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giao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diện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cho</a:t>
            </a:r>
            <a:r>
              <a:rPr lang="en-GB" dirty="0">
                <a:latin typeface="Times New Roman" panose="02020603050405020304" pitchFamily="18" charset="0"/>
                <a:cs typeface="Times New Roman" panose="02020603050405020304" pitchFamily="18" charset="0"/>
              </a:rPr>
              <a:t> web </a:t>
            </a:r>
            <a:r>
              <a:rPr lang="en-GB" dirty="0" err="1">
                <a:latin typeface="Times New Roman" panose="02020603050405020304" pitchFamily="18" charset="0"/>
                <a:cs typeface="Times New Roman" panose="02020603050405020304" pitchFamily="18" charset="0"/>
              </a:rPr>
              <a:t>và</a:t>
            </a:r>
            <a:r>
              <a:rPr lang="en-GB" dirty="0">
                <a:latin typeface="Times New Roman" panose="02020603050405020304" pitchFamily="18" charset="0"/>
                <a:cs typeface="Times New Roman" panose="02020603050405020304" pitchFamily="18" charset="0"/>
              </a:rPr>
              <a:t> app mobile. </a:t>
            </a:r>
          </a:p>
          <a:p>
            <a:pPr>
              <a:buFont typeface="Wingdings" panose="05000000000000000000" pitchFamily="2" charset="2"/>
              <a:buChar char="ü"/>
            </a:pPr>
            <a:r>
              <a:rPr lang="en-GB" dirty="0" err="1">
                <a:latin typeface="Times New Roman" panose="02020603050405020304" pitchFamily="18" charset="0"/>
                <a:cs typeface="Times New Roman" panose="02020603050405020304" pitchFamily="18" charset="0"/>
              </a:rPr>
              <a:t>Reactjs</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phép</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tạo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ra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các</a:t>
            </a:r>
            <a:r>
              <a:rPr lang="en-GB" dirty="0">
                <a:latin typeface="Times New Roman" panose="02020603050405020304" pitchFamily="18" charset="0"/>
                <a:cs typeface="Times New Roman" panose="02020603050405020304" pitchFamily="18" charset="0"/>
              </a:rPr>
              <a:t> UI components (</a:t>
            </a:r>
            <a:r>
              <a:rPr lang="en-GB" dirty="0" err="1">
                <a:latin typeface="Times New Roman" panose="02020603050405020304" pitchFamily="18" charset="0"/>
                <a:cs typeface="Times New Roman" panose="02020603050405020304" pitchFamily="18" charset="0"/>
              </a:rPr>
              <a:t>nh</a:t>
            </a:r>
            <a:r>
              <a:rPr lang="vi-VN" dirty="0">
                <a:latin typeface="Times New Roman" panose="02020603050405020304" pitchFamily="18" charset="0"/>
                <a:cs typeface="Times New Roman" panose="02020603050405020304" pitchFamily="18" charset="0"/>
              </a:rPr>
              <a:t>ư</a:t>
            </a:r>
            <a:r>
              <a:rPr lang="en-GB" dirty="0">
                <a:latin typeface="Times New Roman" panose="02020603050405020304" pitchFamily="18" charset="0"/>
                <a:cs typeface="Times New Roman" panose="02020603050405020304" pitchFamily="18" charset="0"/>
              </a:rPr>
              <a:t> List View, </a:t>
            </a:r>
            <a:r>
              <a:rPr lang="en-GB" dirty="0" err="1">
                <a:latin typeface="Times New Roman" panose="02020603050405020304" pitchFamily="18" charset="0"/>
                <a:cs typeface="Times New Roman" panose="02020603050405020304" pitchFamily="18" charset="0"/>
              </a:rPr>
              <a:t>FormView</a:t>
            </a:r>
            <a:r>
              <a:rPr lang="en-GB" dirty="0">
                <a:latin typeface="Times New Roman" panose="02020603050405020304" pitchFamily="18" charset="0"/>
                <a:cs typeface="Times New Roman" panose="02020603050405020304" pitchFamily="18" charset="0"/>
              </a:rPr>
              <a:t> ,…) </a:t>
            </a:r>
            <a:r>
              <a:rPr lang="en-GB" dirty="0" err="1">
                <a:latin typeface="Times New Roman" panose="02020603050405020304" pitchFamily="18" charset="0"/>
                <a:cs typeface="Times New Roman" panose="02020603050405020304" pitchFamily="18" charset="0"/>
              </a:rPr>
              <a:t>có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thể</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tái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sử</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dụng</a:t>
            </a:r>
            <a:r>
              <a:rPr lang="en-GB"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lang="en-GB" dirty="0" err="1">
                <a:latin typeface="Times New Roman" panose="02020603050405020304" pitchFamily="18" charset="0"/>
                <a:cs typeface="Times New Roman" panose="02020603050405020304" pitchFamily="18" charset="0"/>
              </a:rPr>
              <a:t>Hiện</a:t>
            </a:r>
            <a:r>
              <a:rPr lang="en-GB" dirty="0">
                <a:latin typeface="Times New Roman" panose="02020603050405020304" pitchFamily="18" charset="0"/>
                <a:cs typeface="Times New Roman" panose="02020603050405020304" pitchFamily="18" charset="0"/>
              </a:rPr>
              <a:t> nay, </a:t>
            </a:r>
            <a:r>
              <a:rPr lang="en-GB" dirty="0" err="1">
                <a:latin typeface="Times New Roman" panose="02020603050405020304" pitchFamily="18" charset="0"/>
                <a:cs typeface="Times New Roman" panose="02020603050405020304" pitchFamily="18" charset="0"/>
              </a:rPr>
              <a:t>nó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một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trong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những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thư</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viện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Javascript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phổ</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biến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nền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tảng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vững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chắc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cộng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đồng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sử</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dụng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lớn</a:t>
            </a:r>
            <a:r>
              <a:rPr lang="en-GB"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ü"/>
            </a:pPr>
            <a:r>
              <a:rPr lang="en-GB" dirty="0" err="1">
                <a:latin typeface="Times New Roman" panose="02020603050405020304" pitchFamily="18" charset="0"/>
                <a:cs typeface="Times New Roman" panose="02020603050405020304" pitchFamily="18" charset="0"/>
              </a:rPr>
              <a:t>Nó</a:t>
            </a:r>
            <a:r>
              <a:rPr lang="en-GB" dirty="0">
                <a:latin typeface="Times New Roman" panose="02020603050405020304" pitchFamily="18" charset="0"/>
                <a:cs typeface="Times New Roman" panose="02020603050405020304" pitchFamily="18" charset="0"/>
              </a:rPr>
              <a:t> đ</a:t>
            </a:r>
            <a:r>
              <a:rPr lang="vi-VN" dirty="0">
                <a:latin typeface="Times New Roman" panose="02020603050405020304" pitchFamily="18" charset="0"/>
                <a:cs typeface="Times New Roman" panose="02020603050405020304" pitchFamily="18" charset="0"/>
              </a:rPr>
              <a:t>ư</a:t>
            </a:r>
            <a:r>
              <a:rPr lang="en-GB" dirty="0" err="1">
                <a:latin typeface="Times New Roman" panose="02020603050405020304" pitchFamily="18" charset="0"/>
                <a:cs typeface="Times New Roman" panose="02020603050405020304" pitchFamily="18" charset="0"/>
              </a:rPr>
              <a:t>ợc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sử</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dụng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nh</a:t>
            </a:r>
            <a:r>
              <a:rPr lang="vi-VN" dirty="0">
                <a:latin typeface="Times New Roman" panose="02020603050405020304" pitchFamily="18" charset="0"/>
                <a:cs typeface="Times New Roman" panose="02020603050405020304" pitchFamily="18" charset="0"/>
              </a:rPr>
              <a:t>ư</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là</a:t>
            </a:r>
            <a:r>
              <a:rPr lang="en-GB" dirty="0">
                <a:latin typeface="Times New Roman" panose="02020603050405020304" pitchFamily="18" charset="0"/>
                <a:cs typeface="Times New Roman" panose="02020603050405020304" pitchFamily="18" charset="0"/>
              </a:rPr>
              <a:t> V </a:t>
            </a:r>
            <a:r>
              <a:rPr lang="en-GB" dirty="0" err="1">
                <a:latin typeface="Times New Roman" panose="02020603050405020304" pitchFamily="18" charset="0"/>
                <a:cs typeface="Times New Roman" panose="02020603050405020304" pitchFamily="18" charset="0"/>
              </a:rPr>
              <a:t>trong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mô</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hình</a:t>
            </a:r>
            <a:r>
              <a:rPr lang="en-GB" dirty="0">
                <a:latin typeface="Times New Roman" panose="02020603050405020304" pitchFamily="18" charset="0"/>
                <a:cs typeface="Times New Roman" panose="02020603050405020304" pitchFamily="18" charset="0"/>
              </a:rPr>
              <a:t> MVC.</a:t>
            </a:r>
          </a:p>
          <a:p>
            <a:pPr>
              <a:buFont typeface="Wingdings" panose="05000000000000000000" pitchFamily="2" charset="2"/>
              <a:buChar char="ü"/>
            </a:pP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Reactjs</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thể</a:t>
            </a:r>
            <a:r>
              <a:rPr lang="en-GB" dirty="0">
                <a:latin typeface="Times New Roman" panose="02020603050405020304" pitchFamily="18" charset="0"/>
                <a:cs typeface="Times New Roman" panose="02020603050405020304" pitchFamily="18" charset="0"/>
              </a:rPr>
              <a:t> render </a:t>
            </a:r>
            <a:r>
              <a:rPr lang="en-GB" dirty="0" err="1">
                <a:latin typeface="Times New Roman" panose="02020603050405020304" pitchFamily="18" charset="0"/>
                <a:cs typeface="Times New Roman" panose="02020603050405020304" pitchFamily="18" charset="0"/>
              </a:rPr>
              <a:t>trên</a:t>
            </a:r>
            <a:r>
              <a:rPr lang="en-GB" dirty="0">
                <a:latin typeface="Times New Roman" panose="02020603050405020304" pitchFamily="18" charset="0"/>
                <a:cs typeface="Times New Roman" panose="02020603050405020304" pitchFamily="18" charset="0"/>
              </a:rPr>
              <a:t> Server </a:t>
            </a:r>
            <a:r>
              <a:rPr lang="en-GB" dirty="0" err="1">
                <a:latin typeface="Times New Roman" panose="02020603050405020304" pitchFamily="18" charset="0"/>
                <a:cs typeface="Times New Roman" panose="02020603050405020304" pitchFamily="18" charset="0"/>
              </a:rPr>
              <a:t>sử</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dụng</a:t>
            </a:r>
            <a:r>
              <a:rPr lang="en-GB" dirty="0">
                <a:latin typeface="Times New Roman" panose="02020603050405020304" pitchFamily="18" charset="0"/>
                <a:cs typeface="Times New Roman" panose="02020603050405020304" pitchFamily="18" charset="0"/>
              </a:rPr>
              <a:t> Node, hay </a:t>
            </a:r>
            <a:r>
              <a:rPr lang="en-GB" dirty="0" err="1">
                <a:latin typeface="Times New Roman" panose="02020603050405020304" pitchFamily="18" charset="0"/>
                <a:cs typeface="Times New Roman" panose="02020603050405020304" pitchFamily="18" charset="0"/>
              </a:rPr>
              <a:t>dùng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các</a:t>
            </a:r>
            <a:r>
              <a:rPr lang="en-GB" dirty="0">
                <a:latin typeface="Times New Roman" panose="02020603050405020304" pitchFamily="18" charset="0"/>
                <a:cs typeface="Times New Roman" panose="02020603050405020304" pitchFamily="18" charset="0"/>
              </a:rPr>
              <a:t> Native App </a:t>
            </a:r>
            <a:r>
              <a:rPr lang="en-GB" dirty="0" err="1">
                <a:latin typeface="Times New Roman" panose="02020603050405020304" pitchFamily="18" charset="0"/>
                <a:cs typeface="Times New Roman" panose="02020603050405020304" pitchFamily="18" charset="0"/>
              </a:rPr>
              <a:t>sử</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dụng</a:t>
            </a:r>
            <a:r>
              <a:rPr lang="en-GB" dirty="0">
                <a:latin typeface="Times New Roman" panose="02020603050405020304" pitchFamily="18" charset="0"/>
                <a:cs typeface="Times New Roman" panose="02020603050405020304" pitchFamily="18" charset="0"/>
              </a:rPr>
              <a:t> React Native</a:t>
            </a:r>
            <a:r>
              <a:rPr lang="en-GB" dirty="0">
                <a:latin typeface="+mj-lt"/>
                <a:cs typeface="Times New Roman" panose="02020603050405020304" pitchFamily="18" charset="0"/>
              </a:rPr>
              <a:t>.</a:t>
            </a:r>
          </a:p>
        </p:txBody>
      </p:sp>
    </p:spTree>
    <p:extLst>
      <p:ext uri="{BB962C8B-B14F-4D97-AF65-F5344CB8AC3E}">
        <p14:creationId xmlns:p14="http://schemas.microsoft.com/office/powerpoint/2010/main" val="2810919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6572FA-E72E-426D-998B-32EA837FFD0D}"/>
              </a:ext>
            </a:extLst>
          </p:cNvPr>
          <p:cNvSpPr>
            <a:spLocks noGrp="1"/>
          </p:cNvSpPr>
          <p:nvPr>
            <p:ph type="title"/>
          </p:nvPr>
        </p:nvSpPr>
        <p:spPr/>
        <p:txBody>
          <a:bodyPr/>
          <a:lstStyle/>
          <a:p>
            <a:pPr algn="ctr"/>
            <a:r>
              <a:rPr lang="en-GB" b="1" dirty="0">
                <a:latin typeface="Times New Roman" panose="02020603050405020304" pitchFamily="18" charset="0"/>
                <a:cs typeface="Times New Roman" panose="02020603050405020304" pitchFamily="18" charset="0"/>
              </a:rPr>
              <a:t>React – </a:t>
            </a:r>
            <a:r>
              <a:rPr lang="en-GB" b="1" dirty="0" err="1">
                <a:latin typeface="Times New Roman" panose="02020603050405020304" pitchFamily="18" charset="0"/>
                <a:cs typeface="Times New Roman" panose="02020603050405020304" pitchFamily="18" charset="0"/>
              </a:rPr>
              <a:t>Các</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đặc</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tr</a:t>
            </a:r>
            <a:r>
              <a:rPr lang="vi-VN" b="1" dirty="0">
                <a:latin typeface="Times New Roman" panose="02020603050405020304" pitchFamily="18" charset="0"/>
                <a:cs typeface="Times New Roman" panose="02020603050405020304" pitchFamily="18" charset="0"/>
              </a:rPr>
              <a:t>ư</a:t>
            </a:r>
            <a:r>
              <a:rPr lang="en-GB" b="1" dirty="0">
                <a:latin typeface="Times New Roman" panose="02020603050405020304" pitchFamily="18" charset="0"/>
                <a:cs typeface="Times New Roman" panose="02020603050405020304" pitchFamily="18" charset="0"/>
              </a:rPr>
              <a:t>ng</a:t>
            </a:r>
          </a:p>
        </p:txBody>
      </p:sp>
      <p:sp>
        <p:nvSpPr>
          <p:cNvPr id="7" name="Content Placeholder 6">
            <a:extLst>
              <a:ext uri="{FF2B5EF4-FFF2-40B4-BE49-F238E27FC236}">
                <a16:creationId xmlns:a16="http://schemas.microsoft.com/office/drawing/2014/main" id="{7C1F959D-A167-4A3D-936B-486B19888E4C}"/>
              </a:ext>
            </a:extLst>
          </p:cNvPr>
          <p:cNvSpPr>
            <a:spLocks noGrp="1"/>
          </p:cNvSpPr>
          <p:nvPr>
            <p:ph idx="1"/>
          </p:nvPr>
        </p:nvSpPr>
        <p:spPr/>
        <p:txBody>
          <a:bodyPr>
            <a:normAutofit/>
          </a:bodyPr>
          <a:lstStyle/>
          <a:p>
            <a:pPr>
              <a:buFont typeface="Wingdings" panose="05000000000000000000" pitchFamily="2" charset="2"/>
              <a:buChar char="ü"/>
            </a:pPr>
            <a:r>
              <a:rPr lang="en-GB" sz="3400" dirty="0">
                <a:latin typeface="Times New Roman" panose="02020603050405020304" pitchFamily="18" charset="0"/>
                <a:cs typeface="Times New Roman" panose="02020603050405020304" pitchFamily="18" charset="0"/>
              </a:rPr>
              <a:t>JSX: </a:t>
            </a:r>
            <a:r>
              <a:rPr lang="en-GB" sz="3400" dirty="0" err="1">
                <a:latin typeface="Times New Roman" panose="02020603050405020304" pitchFamily="18" charset="0"/>
                <a:cs typeface="Times New Roman" panose="02020603050405020304" pitchFamily="18" charset="0"/>
              </a:rPr>
              <a:t>cú</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pháp</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mở</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rộng</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của</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Javascript</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Nó</a:t>
            </a:r>
            <a:r>
              <a:rPr lang="en-GB" sz="3400" dirty="0">
                <a:latin typeface="Times New Roman" panose="02020603050405020304" pitchFamily="18" charset="0"/>
                <a:cs typeface="Times New Roman" panose="02020603050405020304" pitchFamily="18" charset="0"/>
              </a:rPr>
              <a:t> đ</a:t>
            </a:r>
            <a:r>
              <a:rPr lang="vi-VN" sz="3400" dirty="0">
                <a:latin typeface="Times New Roman" panose="02020603050405020304" pitchFamily="18" charset="0"/>
                <a:cs typeface="Times New Roman" panose="02020603050405020304" pitchFamily="18" charset="0"/>
              </a:rPr>
              <a:t>ư</a:t>
            </a:r>
            <a:r>
              <a:rPr lang="en-GB" sz="3400" dirty="0" err="1">
                <a:latin typeface="Times New Roman" panose="02020603050405020304" pitchFamily="18" charset="0"/>
                <a:cs typeface="Times New Roman" panose="02020603050405020304" pitchFamily="18" charset="0"/>
              </a:rPr>
              <a:t>ợc</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khuyến</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cáo</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nên</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dùng</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trong</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phát</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triển</a:t>
            </a:r>
            <a:r>
              <a:rPr lang="en-GB" sz="3400" dirty="0">
                <a:latin typeface="Times New Roman" panose="02020603050405020304" pitchFamily="18" charset="0"/>
                <a:cs typeface="Times New Roman" panose="02020603050405020304" pitchFamily="18" charset="0"/>
              </a:rPr>
              <a:t> React.</a:t>
            </a:r>
          </a:p>
          <a:p>
            <a:pPr>
              <a:buFont typeface="Wingdings" panose="05000000000000000000" pitchFamily="2" charset="2"/>
              <a:buChar char="ü"/>
            </a:pPr>
            <a:r>
              <a:rPr lang="en-GB" sz="3400" dirty="0">
                <a:latin typeface="Times New Roman" panose="02020603050405020304" pitchFamily="18" charset="0"/>
                <a:cs typeface="Times New Roman" panose="02020603050405020304" pitchFamily="18" charset="0"/>
              </a:rPr>
              <a:t>Components: </a:t>
            </a:r>
            <a:r>
              <a:rPr lang="en-GB" sz="3400" dirty="0" err="1">
                <a:latin typeface="Times New Roman" panose="02020603050405020304" pitchFamily="18" charset="0"/>
                <a:cs typeface="Times New Roman" panose="02020603050405020304" pitchFamily="18" charset="0"/>
              </a:rPr>
              <a:t>Mọi</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thứ</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đều</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là</a:t>
            </a:r>
            <a:r>
              <a:rPr lang="en-GB" sz="3400" dirty="0">
                <a:latin typeface="Times New Roman" panose="02020603050405020304" pitchFamily="18" charset="0"/>
                <a:cs typeface="Times New Roman" panose="02020603050405020304" pitchFamily="18" charset="0"/>
              </a:rPr>
              <a:t> component. </a:t>
            </a:r>
            <a:r>
              <a:rPr lang="en-GB" sz="3400" dirty="0" err="1">
                <a:latin typeface="Times New Roman" panose="02020603050405020304" pitchFamily="18" charset="0"/>
                <a:cs typeface="Times New Roman" panose="02020603050405020304" pitchFamily="18" charset="0"/>
              </a:rPr>
              <a:t>Điều</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này</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giúp</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dễ</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bảo</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trì</a:t>
            </a:r>
            <a:r>
              <a:rPr lang="en-GB" sz="3400" dirty="0">
                <a:latin typeface="Times New Roman" panose="02020603050405020304" pitchFamily="18" charset="0"/>
                <a:cs typeface="Times New Roman" panose="02020603050405020304" pitchFamily="18" charset="0"/>
              </a:rPr>
              <a:t> code </a:t>
            </a:r>
            <a:r>
              <a:rPr lang="en-GB" sz="3400" dirty="0" err="1">
                <a:latin typeface="Times New Roman" panose="02020603050405020304" pitchFamily="18" charset="0"/>
                <a:cs typeface="Times New Roman" panose="02020603050405020304" pitchFamily="18" charset="0"/>
              </a:rPr>
              <a:t>khi</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làm</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việc</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với</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các</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dự</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án</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lớn</a:t>
            </a:r>
            <a:r>
              <a:rPr lang="en-GB" sz="34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lang="en-GB" sz="3400" dirty="0">
                <a:latin typeface="Times New Roman" panose="02020603050405020304" pitchFamily="18" charset="0"/>
                <a:cs typeface="Times New Roman" panose="02020603050405020304" pitchFamily="18" charset="0"/>
              </a:rPr>
              <a:t>Unidirectional data flow and Flux: </a:t>
            </a:r>
            <a:r>
              <a:rPr lang="en-GB" sz="3400" dirty="0" err="1">
                <a:latin typeface="Times New Roman" panose="02020603050405020304" pitchFamily="18" charset="0"/>
                <a:cs typeface="Times New Roman" panose="02020603050405020304" pitchFamily="18" charset="0"/>
              </a:rPr>
              <a:t>Dòng</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dữ</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liệu</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đi</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theo</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một</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chiều</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nên</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dễ</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kiểm</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soát</a:t>
            </a:r>
            <a:r>
              <a:rPr lang="en-GB" sz="3400" dirty="0">
                <a:latin typeface="Times New Roman" panose="02020603050405020304" pitchFamily="18" charset="0"/>
                <a:cs typeface="Times New Roman" panose="02020603050405020304" pitchFamily="18" charset="0"/>
              </a:rPr>
              <a:t> h</a:t>
            </a:r>
            <a:r>
              <a:rPr lang="vi-VN" sz="3400" dirty="0">
                <a:latin typeface="Times New Roman" panose="02020603050405020304" pitchFamily="18" charset="0"/>
                <a:cs typeface="Times New Roman" panose="02020603050405020304" pitchFamily="18" charset="0"/>
              </a:rPr>
              <a:t>ơ</a:t>
            </a:r>
            <a:r>
              <a:rPr lang="en-GB" sz="3400" dirty="0">
                <a:latin typeface="Times New Roman" panose="02020603050405020304" pitchFamily="18" charset="0"/>
                <a:cs typeface="Times New Roman" panose="02020603050405020304" pitchFamily="18" charset="0"/>
              </a:rPr>
              <a:t>n.</a:t>
            </a:r>
          </a:p>
        </p:txBody>
      </p:sp>
    </p:spTree>
    <p:extLst>
      <p:ext uri="{BB962C8B-B14F-4D97-AF65-F5344CB8AC3E}">
        <p14:creationId xmlns:p14="http://schemas.microsoft.com/office/powerpoint/2010/main" val="251503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6572FA-E72E-426D-998B-32EA837FFD0D}"/>
              </a:ext>
            </a:extLst>
          </p:cNvPr>
          <p:cNvSpPr>
            <a:spLocks noGrp="1"/>
          </p:cNvSpPr>
          <p:nvPr>
            <p:ph type="title"/>
          </p:nvPr>
        </p:nvSpPr>
        <p:spPr/>
        <p:txBody>
          <a:bodyPr/>
          <a:lstStyle/>
          <a:p>
            <a:pPr algn="ctr"/>
            <a:r>
              <a:rPr lang="en-GB" b="1" dirty="0">
                <a:latin typeface="Times New Roman" panose="02020603050405020304" pitchFamily="18" charset="0"/>
                <a:cs typeface="Times New Roman" panose="02020603050405020304" pitchFamily="18" charset="0"/>
              </a:rPr>
              <a:t>React – Virtual DOM</a:t>
            </a:r>
          </a:p>
        </p:txBody>
      </p:sp>
      <p:sp>
        <p:nvSpPr>
          <p:cNvPr id="7" name="Content Placeholder 6">
            <a:extLst>
              <a:ext uri="{FF2B5EF4-FFF2-40B4-BE49-F238E27FC236}">
                <a16:creationId xmlns:a16="http://schemas.microsoft.com/office/drawing/2014/main" id="{7C1F959D-A167-4A3D-936B-486B19888E4C}"/>
              </a:ext>
            </a:extLst>
          </p:cNvPr>
          <p:cNvSpPr>
            <a:spLocks noGrp="1"/>
          </p:cNvSpPr>
          <p:nvPr>
            <p:ph idx="1"/>
          </p:nvPr>
        </p:nvSpPr>
        <p:spPr/>
        <p:txBody>
          <a:bodyPr>
            <a:normAutofit/>
          </a:bodyPr>
          <a:lstStyle/>
          <a:p>
            <a:pPr>
              <a:buFont typeface="Wingdings" panose="05000000000000000000" pitchFamily="2" charset="2"/>
              <a:buChar char="ü"/>
            </a:pPr>
            <a:r>
              <a:rPr lang="vi-VN" sz="3600" dirty="0">
                <a:latin typeface="+mj-lt"/>
                <a:cs typeface="Times New Roman" panose="02020603050405020304" pitchFamily="18" charset="0"/>
              </a:rPr>
              <a:t>Virtual DOM là 1 object của JavaScript mang trong mình một DOM tree, mỗi khi data thay đổi thì tự tính toán phần chênh lệch của object so với tree thật, nhằm mục đích tối giản việc re-rendering vào tree thật</a:t>
            </a:r>
          </a:p>
          <a:p>
            <a:pPr>
              <a:buFont typeface="Wingdings" panose="05000000000000000000" pitchFamily="2" charset="2"/>
              <a:buChar char="ü"/>
            </a:pPr>
            <a:r>
              <a:rPr lang="vi-VN" sz="3600" dirty="0">
                <a:latin typeface="+mj-lt"/>
                <a:cs typeface="Times New Roman" panose="02020603050405020304" pitchFamily="18" charset="0"/>
              </a:rPr>
              <a:t>Trong React.js ta tạo một component và định nghĩa Virtual DOM trong giá trị trả về của render method.</a:t>
            </a:r>
          </a:p>
          <a:p>
            <a:pPr marL="0" indent="0">
              <a:buNone/>
            </a:pPr>
            <a:endParaRPr lang="vi-VN" sz="3600" dirty="0">
              <a:latin typeface="+mj-lt"/>
              <a:cs typeface="Times New Roman" panose="02020603050405020304" pitchFamily="18" charset="0"/>
            </a:endParaRPr>
          </a:p>
        </p:txBody>
      </p:sp>
    </p:spTree>
    <p:extLst>
      <p:ext uri="{BB962C8B-B14F-4D97-AF65-F5344CB8AC3E}">
        <p14:creationId xmlns:p14="http://schemas.microsoft.com/office/powerpoint/2010/main" val="1410525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6572FA-E72E-426D-998B-32EA837FFD0D}"/>
              </a:ext>
            </a:extLst>
          </p:cNvPr>
          <p:cNvSpPr>
            <a:spLocks noGrp="1"/>
          </p:cNvSpPr>
          <p:nvPr>
            <p:ph type="title"/>
          </p:nvPr>
        </p:nvSpPr>
        <p:spPr/>
        <p:txBody>
          <a:bodyPr/>
          <a:lstStyle/>
          <a:p>
            <a:pPr algn="ctr"/>
            <a:r>
              <a:rPr lang="en-GB" b="1" dirty="0">
                <a:latin typeface="Times New Roman" panose="02020603050405020304" pitchFamily="18" charset="0"/>
                <a:cs typeface="Times New Roman" panose="02020603050405020304" pitchFamily="18" charset="0"/>
              </a:rPr>
              <a:t>React – </a:t>
            </a:r>
            <a:r>
              <a:rPr lang="en-GB" b="1" dirty="0" err="1">
                <a:latin typeface="Times New Roman" panose="02020603050405020304" pitchFamily="18" charset="0"/>
                <a:cs typeface="Times New Roman" panose="02020603050405020304" pitchFamily="18" charset="0"/>
              </a:rPr>
              <a:t>Ưu</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điểm</a:t>
            </a:r>
            <a:endParaRPr lang="en-GB" b="1"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7C1F959D-A167-4A3D-936B-486B19888E4C}"/>
              </a:ext>
            </a:extLst>
          </p:cNvPr>
          <p:cNvSpPr>
            <a:spLocks noGrp="1"/>
          </p:cNvSpPr>
          <p:nvPr>
            <p:ph idx="1"/>
          </p:nvPr>
        </p:nvSpPr>
        <p:spPr/>
        <p:txBody>
          <a:bodyPr>
            <a:normAutofit/>
          </a:bodyPr>
          <a:lstStyle/>
          <a:p>
            <a:pPr>
              <a:buFont typeface="Wingdings" panose="05000000000000000000" pitchFamily="2" charset="2"/>
              <a:buChar char="ü"/>
            </a:pPr>
            <a:r>
              <a:rPr lang="en-GB" sz="3400" dirty="0">
                <a:latin typeface="Times New Roman" panose="02020603050405020304" pitchFamily="18" charset="0"/>
                <a:cs typeface="Times New Roman" panose="02020603050405020304" pitchFamily="18" charset="0"/>
              </a:rPr>
              <a:t>React </a:t>
            </a:r>
            <a:r>
              <a:rPr lang="en-GB" sz="3400" dirty="0" err="1">
                <a:latin typeface="Times New Roman" panose="02020603050405020304" pitchFamily="18" charset="0"/>
                <a:cs typeface="Times New Roman" panose="02020603050405020304" pitchFamily="18" charset="0"/>
              </a:rPr>
              <a:t>sử</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dụng</a:t>
            </a:r>
            <a:r>
              <a:rPr lang="en-GB" sz="3400" dirty="0">
                <a:latin typeface="Times New Roman" panose="02020603050405020304" pitchFamily="18" charset="0"/>
                <a:cs typeface="Times New Roman" panose="02020603050405020304" pitchFamily="18" charset="0"/>
              </a:rPr>
              <a:t> DOM (</a:t>
            </a:r>
            <a:r>
              <a:rPr lang="en-GB" sz="3400" dirty="0" err="1">
                <a:latin typeface="Times New Roman" panose="02020603050405020304" pitchFamily="18" charset="0"/>
                <a:cs typeface="Times New Roman" panose="02020603050405020304" pitchFamily="18" charset="0"/>
              </a:rPr>
              <a:t>đối</a:t>
            </a:r>
            <a:r>
              <a:rPr lang="en-GB" sz="3400" dirty="0">
                <a:latin typeface="Times New Roman" panose="02020603050405020304" pitchFamily="18" charset="0"/>
                <a:cs typeface="Times New Roman" panose="02020603050405020304" pitchFamily="18" charset="0"/>
              </a:rPr>
              <a:t> t</a:t>
            </a:r>
            <a:r>
              <a:rPr lang="vi-VN" sz="3400" dirty="0">
                <a:latin typeface="Times New Roman" panose="02020603050405020304" pitchFamily="18" charset="0"/>
                <a:cs typeface="Times New Roman" panose="02020603050405020304" pitchFamily="18" charset="0"/>
              </a:rPr>
              <a:t>ư</a:t>
            </a:r>
            <a:r>
              <a:rPr lang="en-GB" sz="3400" dirty="0" err="1">
                <a:latin typeface="Times New Roman" panose="02020603050405020304" pitchFamily="18" charset="0"/>
                <a:cs typeface="Times New Roman" panose="02020603050405020304" pitchFamily="18" charset="0"/>
              </a:rPr>
              <a:t>ợng</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của</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Javascript</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ảo</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giúp</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cải</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thiện</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hiệu</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năng</a:t>
            </a:r>
            <a:r>
              <a:rPr lang="en-GB" sz="3400" dirty="0">
                <a:latin typeface="Times New Roman" panose="02020603050405020304" pitchFamily="18" charset="0"/>
                <a:cs typeface="Times New Roman" panose="02020603050405020304" pitchFamily="18" charset="0"/>
              </a:rPr>
              <a:t> do </a:t>
            </a:r>
            <a:r>
              <a:rPr lang="en-GB" sz="3400" dirty="0" err="1">
                <a:latin typeface="Times New Roman" panose="02020603050405020304" pitchFamily="18" charset="0"/>
                <a:cs typeface="Times New Roman" panose="02020603050405020304" pitchFamily="18" charset="0"/>
              </a:rPr>
              <a:t>Javascript</a:t>
            </a:r>
            <a:r>
              <a:rPr lang="en-GB" sz="3400" dirty="0">
                <a:latin typeface="Times New Roman" panose="02020603050405020304" pitchFamily="18" charset="0"/>
                <a:cs typeface="Times New Roman" panose="02020603050405020304" pitchFamily="18" charset="0"/>
              </a:rPr>
              <a:t> DOM </a:t>
            </a:r>
            <a:r>
              <a:rPr lang="en-GB" sz="3400" dirty="0" err="1">
                <a:latin typeface="Times New Roman" panose="02020603050405020304" pitchFamily="18" charset="0"/>
                <a:cs typeface="Times New Roman" panose="02020603050405020304" pitchFamily="18" charset="0"/>
              </a:rPr>
              <a:t>ảo</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nhanh</a:t>
            </a:r>
            <a:r>
              <a:rPr lang="en-GB" sz="3400" dirty="0">
                <a:latin typeface="Times New Roman" panose="02020603050405020304" pitchFamily="18" charset="0"/>
                <a:cs typeface="Times New Roman" panose="02020603050405020304" pitchFamily="18" charset="0"/>
              </a:rPr>
              <a:t> h</a:t>
            </a:r>
            <a:r>
              <a:rPr lang="vi-VN" sz="3400" dirty="0">
                <a:latin typeface="Times New Roman" panose="02020603050405020304" pitchFamily="18" charset="0"/>
                <a:cs typeface="Times New Roman" panose="02020603050405020304" pitchFamily="18" charset="0"/>
              </a:rPr>
              <a:t>ơ</a:t>
            </a:r>
            <a:r>
              <a:rPr lang="en-GB" sz="3400" dirty="0">
                <a:latin typeface="Times New Roman" panose="02020603050405020304" pitchFamily="18" charset="0"/>
                <a:cs typeface="Times New Roman" panose="02020603050405020304" pitchFamily="18" charset="0"/>
              </a:rPr>
              <a:t>n DOM </a:t>
            </a:r>
            <a:r>
              <a:rPr lang="en-GB" sz="3400" dirty="0" err="1">
                <a:latin typeface="Times New Roman" panose="02020603050405020304" pitchFamily="18" charset="0"/>
                <a:cs typeface="Times New Roman" panose="02020603050405020304" pitchFamily="18" charset="0"/>
              </a:rPr>
              <a:t>th</a:t>
            </a:r>
            <a:r>
              <a:rPr lang="vi-VN" sz="3400" dirty="0">
                <a:latin typeface="Times New Roman" panose="02020603050405020304" pitchFamily="18" charset="0"/>
                <a:cs typeface="Times New Roman" panose="02020603050405020304" pitchFamily="18" charset="0"/>
              </a:rPr>
              <a:t>ư</a:t>
            </a:r>
            <a:r>
              <a:rPr lang="en-GB" sz="3400" dirty="0" err="1">
                <a:latin typeface="Times New Roman" panose="02020603050405020304" pitchFamily="18" charset="0"/>
                <a:cs typeface="Times New Roman" panose="02020603050405020304" pitchFamily="18" charset="0"/>
              </a:rPr>
              <a:t>ờng</a:t>
            </a:r>
            <a:endParaRPr lang="en-GB" sz="3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GB" sz="3400" dirty="0" err="1">
                <a:latin typeface="Times New Roman" panose="02020603050405020304" pitchFamily="18" charset="0"/>
                <a:cs typeface="Times New Roman" panose="02020603050405020304" pitchFamily="18" charset="0"/>
              </a:rPr>
              <a:t>Có</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thể</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dùng</a:t>
            </a:r>
            <a:r>
              <a:rPr lang="en-GB" sz="3400" dirty="0">
                <a:latin typeface="Times New Roman" panose="02020603050405020304" pitchFamily="18" charset="0"/>
                <a:cs typeface="Times New Roman" panose="02020603050405020304" pitchFamily="18" charset="0"/>
              </a:rPr>
              <a:t> react </a:t>
            </a:r>
            <a:r>
              <a:rPr lang="en-GB" sz="3400" dirty="0" err="1">
                <a:latin typeface="Times New Roman" panose="02020603050405020304" pitchFamily="18" charset="0"/>
                <a:cs typeface="Times New Roman" panose="02020603050405020304" pitchFamily="18" charset="0"/>
              </a:rPr>
              <a:t>cho</a:t>
            </a:r>
            <a:r>
              <a:rPr lang="en-GB" sz="3400" dirty="0">
                <a:latin typeface="Times New Roman" panose="02020603050405020304" pitchFamily="18" charset="0"/>
                <a:cs typeface="Times New Roman" panose="02020603050405020304" pitchFamily="18" charset="0"/>
              </a:rPr>
              <a:t> client side </a:t>
            </a:r>
            <a:r>
              <a:rPr lang="en-GB" sz="3400" dirty="0" err="1">
                <a:latin typeface="Times New Roman" panose="02020603050405020304" pitchFamily="18" charset="0"/>
                <a:cs typeface="Times New Roman" panose="02020603050405020304" pitchFamily="18" charset="0"/>
              </a:rPr>
              <a:t>và</a:t>
            </a:r>
            <a:r>
              <a:rPr lang="en-GB" sz="3400" dirty="0">
                <a:latin typeface="Times New Roman" panose="02020603050405020304" pitchFamily="18" charset="0"/>
                <a:cs typeface="Times New Roman" panose="02020603050405020304" pitchFamily="18" charset="0"/>
              </a:rPr>
              <a:t> server side</a:t>
            </a:r>
          </a:p>
          <a:p>
            <a:pPr>
              <a:buFont typeface="Wingdings" panose="05000000000000000000" pitchFamily="2" charset="2"/>
              <a:buChar char="ü"/>
            </a:pPr>
            <a:r>
              <a:rPr lang="en-GB" sz="3400" dirty="0">
                <a:latin typeface="Times New Roman" panose="02020603050405020304" pitchFamily="18" charset="0"/>
                <a:cs typeface="Times New Roman" panose="02020603050405020304" pitchFamily="18" charset="0"/>
              </a:rPr>
              <a:t>Component and Data patterns </a:t>
            </a:r>
            <a:r>
              <a:rPr lang="en-GB" sz="3400" dirty="0" err="1">
                <a:latin typeface="Times New Roman" panose="02020603050405020304" pitchFamily="18" charset="0"/>
                <a:cs typeface="Times New Roman" panose="02020603050405020304" pitchFamily="18" charset="0"/>
              </a:rPr>
              <a:t>giúp</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nâng</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cao</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khả</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năng</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đọc</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nên</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dễ</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dàng</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bảo</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trì</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các</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ứng</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dụng</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lớn</a:t>
            </a:r>
            <a:endParaRPr lang="en-GB" sz="3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GB" sz="3400" dirty="0" err="1">
                <a:latin typeface="Times New Roman" panose="02020603050405020304" pitchFamily="18" charset="0"/>
                <a:cs typeface="Times New Roman" panose="02020603050405020304" pitchFamily="18" charset="0"/>
              </a:rPr>
              <a:t>Có</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thể</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dùng</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chung</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với</a:t>
            </a:r>
            <a:r>
              <a:rPr lang="en-GB" sz="3400" dirty="0">
                <a:latin typeface="Times New Roman" panose="02020603050405020304" pitchFamily="18" charset="0"/>
                <a:cs typeface="Times New Roman" panose="02020603050405020304" pitchFamily="18" charset="0"/>
              </a:rPr>
              <a:t> </a:t>
            </a:r>
            <a:r>
              <a:rPr lang="en-GB" sz="3400" dirty="0" err="1">
                <a:latin typeface="Times New Roman" panose="02020603050405020304" pitchFamily="18" charset="0"/>
                <a:cs typeface="Times New Roman" panose="02020603050405020304" pitchFamily="18" charset="0"/>
              </a:rPr>
              <a:t>các</a:t>
            </a:r>
            <a:r>
              <a:rPr lang="en-GB" sz="3400" dirty="0">
                <a:latin typeface="Times New Roman" panose="02020603050405020304" pitchFamily="18" charset="0"/>
                <a:cs typeface="Times New Roman" panose="02020603050405020304" pitchFamily="18" charset="0"/>
              </a:rPr>
              <a:t> frameworks </a:t>
            </a:r>
            <a:r>
              <a:rPr lang="en-GB" sz="3400" dirty="0" err="1">
                <a:latin typeface="Times New Roman" panose="02020603050405020304" pitchFamily="18" charset="0"/>
                <a:cs typeface="Times New Roman" panose="02020603050405020304" pitchFamily="18" charset="0"/>
              </a:rPr>
              <a:t>khác</a:t>
            </a:r>
            <a:endParaRPr lang="en-GB" sz="3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3936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6572FA-E72E-426D-998B-32EA837FFD0D}"/>
              </a:ext>
            </a:extLst>
          </p:cNvPr>
          <p:cNvSpPr>
            <a:spLocks noGrp="1"/>
          </p:cNvSpPr>
          <p:nvPr>
            <p:ph type="title"/>
          </p:nvPr>
        </p:nvSpPr>
        <p:spPr/>
        <p:txBody>
          <a:bodyPr>
            <a:normAutofit/>
          </a:bodyPr>
          <a:lstStyle/>
          <a:p>
            <a:pPr algn="ctr"/>
            <a:r>
              <a:rPr lang="en-GB" b="1" dirty="0">
                <a:latin typeface="Times New Roman" panose="02020603050405020304" pitchFamily="18" charset="0"/>
                <a:cs typeface="Times New Roman" panose="02020603050405020304" pitchFamily="18" charset="0"/>
              </a:rPr>
              <a:t>React – </a:t>
            </a:r>
            <a:r>
              <a:rPr lang="en-GB" b="1" dirty="0" err="1">
                <a:latin typeface="Times New Roman" panose="02020603050405020304" pitchFamily="18" charset="0"/>
                <a:cs typeface="Times New Roman" panose="02020603050405020304" pitchFamily="18" charset="0"/>
              </a:rPr>
              <a:t>Hạn</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Chế</a:t>
            </a:r>
            <a:endParaRPr lang="en-GB" b="1"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7C1F959D-A167-4A3D-936B-486B19888E4C}"/>
              </a:ext>
            </a:extLst>
          </p:cNvPr>
          <p:cNvSpPr>
            <a:spLocks noGrp="1"/>
          </p:cNvSpPr>
          <p:nvPr>
            <p:ph idx="1"/>
          </p:nvPr>
        </p:nvSpPr>
        <p:spPr/>
        <p:txBody>
          <a:bodyPr>
            <a:normAutofit/>
          </a:bodyPr>
          <a:lstStyle/>
          <a:p>
            <a:pPr marL="0" indent="0">
              <a:buNone/>
            </a:pPr>
            <a:r>
              <a:rPr lang="en-GB" sz="3600" dirty="0">
                <a:latin typeface="Times New Roman" panose="02020603050405020304" pitchFamily="18" charset="0"/>
                <a:cs typeface="Times New Roman" panose="02020603050405020304" pitchFamily="18" charset="0"/>
              </a:rPr>
              <a:t>React </a:t>
            </a:r>
            <a:r>
              <a:rPr lang="en-GB" sz="3600" dirty="0" err="1">
                <a:latin typeface="Times New Roman" panose="02020603050405020304" pitchFamily="18" charset="0"/>
                <a:cs typeface="Times New Roman" panose="02020603050405020304" pitchFamily="18" charset="0"/>
              </a:rPr>
              <a:t>chỉ</a:t>
            </a:r>
            <a:r>
              <a:rPr lang="en-GB" sz="3600" dirty="0">
                <a:latin typeface="Times New Roman" panose="02020603050405020304" pitchFamily="18" charset="0"/>
                <a:cs typeface="Times New Roman" panose="02020603050405020304" pitchFamily="18" charset="0"/>
              </a:rPr>
              <a:t> cover </a:t>
            </a:r>
            <a:r>
              <a:rPr lang="en-GB" sz="3600" dirty="0" err="1">
                <a:latin typeface="Times New Roman" panose="02020603050405020304" pitchFamily="18" charset="0"/>
                <a:cs typeface="Times New Roman" panose="02020603050405020304" pitchFamily="18" charset="0"/>
              </a:rPr>
              <a:t>phần</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giao</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diện</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của</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ứng</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dụng</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nên</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vẫn</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cần</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một</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công</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nghệ</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khác</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để</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phát</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triển</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ứng</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dụng</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hoàn</a:t>
            </a:r>
            <a:r>
              <a:rPr lang="en-GB" sz="3600" dirty="0">
                <a:latin typeface="Times New Roman" panose="02020603050405020304" pitchFamily="18" charset="0"/>
                <a:cs typeface="Times New Roman" panose="02020603050405020304" pitchFamily="18" charset="0"/>
              </a:rPr>
              <a:t> </a:t>
            </a:r>
            <a:r>
              <a:rPr lang="en-GB" sz="3600" dirty="0" err="1">
                <a:latin typeface="Times New Roman" panose="02020603050405020304" pitchFamily="18" charset="0"/>
                <a:cs typeface="Times New Roman" panose="02020603050405020304" pitchFamily="18" charset="0"/>
              </a:rPr>
              <a:t>chỉnh</a:t>
            </a:r>
            <a:r>
              <a:rPr lang="en-GB" sz="3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6583877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492</TotalTime>
  <Words>1294</Words>
  <Application>Microsoft Office PowerPoint</Application>
  <PresentationFormat>Widescreen</PresentationFormat>
  <Paragraphs>146</Paragraphs>
  <Slides>28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(Body)</vt:lpstr>
      <vt:lpstr>Calibri Light</vt:lpstr>
      <vt:lpstr>Times New Roman</vt:lpstr>
      <vt:lpstr>Wingdings</vt:lpstr>
      <vt:lpstr>Office Theme</vt:lpstr>
      <vt:lpstr>Báo cáo đề tài seminar Môn ứng dụng phân tán react + redux</vt:lpstr>
      <vt:lpstr>NỘI DUNG CHÍNH</vt:lpstr>
      <vt:lpstr>PowerPoint Presentation</vt:lpstr>
      <vt:lpstr>Một số trang web sử dụng reactjs</vt:lpstr>
      <vt:lpstr>React – Tổng quan</vt:lpstr>
      <vt:lpstr>React – Các đặc trưng</vt:lpstr>
      <vt:lpstr>React – Virtual DOM</vt:lpstr>
      <vt:lpstr>React – Ưu điểm</vt:lpstr>
      <vt:lpstr>React – Hạn Chế</vt:lpstr>
      <vt:lpstr>React – Component</vt:lpstr>
      <vt:lpstr>React – Nesting Component</vt:lpstr>
      <vt:lpstr> Props</vt:lpstr>
      <vt:lpstr> Props(tt) - setProps và replaceProps</vt:lpstr>
      <vt:lpstr>State</vt:lpstr>
      <vt:lpstr>So sánh props, state</vt:lpstr>
      <vt:lpstr>PowerPoint Presentation</vt:lpstr>
      <vt:lpstr>Redux –Tổng quan</vt:lpstr>
      <vt:lpstr>Redux – Cấu trúc</vt:lpstr>
      <vt:lpstr>Redux – react data Flow</vt:lpstr>
      <vt:lpstr>Xây dựng app demo- Redux-react shop</vt:lpstr>
      <vt:lpstr>Data</vt:lpstr>
      <vt:lpstr>React-Components</vt:lpstr>
      <vt:lpstr>Action, Reducer </vt:lpstr>
      <vt:lpstr>Container</vt:lpstr>
      <vt:lpstr>App</vt:lpstr>
      <vt:lpstr>index</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đề tài seminar Môn ứng dụng phân tán react redux</dc:title>
  <dc:creator>jame King</dc:creator>
  <cp:lastModifiedBy>kingkaka</cp:lastModifiedBy>
  <cp:revision>179</cp:revision>
  <dcterms:created xsi:type="dcterms:W3CDTF">2017-04-28T00:18:35Z</dcterms:created>
  <dcterms:modified xsi:type="dcterms:W3CDTF">2017-05-15T21:03:59Z</dcterms:modified>
</cp:coreProperties>
</file>